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78" r:id="rId5"/>
    <p:sldId id="260" r:id="rId6"/>
    <p:sldId id="272" r:id="rId7"/>
    <p:sldId id="279" r:id="rId8"/>
    <p:sldId id="280" r:id="rId9"/>
    <p:sldId id="281" r:id="rId10"/>
    <p:sldId id="282" r:id="rId11"/>
    <p:sldId id="283" r:id="rId12"/>
    <p:sldId id="284" r:id="rId13"/>
    <p:sldId id="275" r:id="rId14"/>
    <p:sldId id="261" r:id="rId15"/>
    <p:sldId id="262" r:id="rId16"/>
    <p:sldId id="271" r:id="rId17"/>
    <p:sldId id="26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BE87-E670-467E-99CC-8FBE81D9730A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615A-6B1F-4481-9B08-BB86356C83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A9FB7-CCA0-476B-9D4D-2E32134F91CF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8890C-7EE4-40DE-B4F3-BFA7428979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7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建党伟业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发布会意外 叶璇疑似低血糖晕倒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890C-7EE4-40DE-B4F3-BFA74289799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890C-7EE4-40DE-B4F3-BFA74289799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890C-7EE4-40DE-B4F3-BFA74289799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6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9595" b="36625"/>
          <a:stretch/>
        </p:blipFill>
        <p:spPr>
          <a:xfrm>
            <a:off x="189781" y="129396"/>
            <a:ext cx="3302099" cy="115433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5137547"/>
            <a:ext cx="9144000" cy="1747837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81266"/>
            <a:ext cx="6336704" cy="743478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1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84"/>
            <a:ext cx="9144000" cy="157655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11159"/>
            <a:ext cx="9144000" cy="346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732240" y="279529"/>
            <a:ext cx="2168493" cy="750507"/>
            <a:chOff x="9319845" y="292592"/>
            <a:chExt cx="2168493" cy="750507"/>
          </a:xfrm>
        </p:grpSpPr>
        <p:sp>
          <p:nvSpPr>
            <p:cNvPr id="10" name="文本框 14"/>
            <p:cNvSpPr txBox="1"/>
            <p:nvPr userDrawn="1"/>
          </p:nvSpPr>
          <p:spPr>
            <a:xfrm>
              <a:off x="10329046" y="7179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水产学院</a:t>
              </a:r>
              <a:endParaRPr lang="zh-CN" altLang="en-US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 userDrawn="1"/>
          </p:nvSpPr>
          <p:spPr>
            <a:xfrm>
              <a:off x="10072566" y="40515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河南师范大学</a:t>
              </a:r>
              <a:endPara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10183941" y="720973"/>
              <a:ext cx="118800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5" y="292592"/>
              <a:ext cx="767960" cy="7505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实验三  肌肉</a:t>
            </a:r>
            <a:r>
              <a:rPr lang="zh-CN" altLang="en-US" dirty="0"/>
              <a:t>收缩特性分析</a:t>
            </a:r>
          </a:p>
        </p:txBody>
      </p:sp>
    </p:spTree>
    <p:extLst>
      <p:ext uri="{BB962C8B-B14F-4D97-AF65-F5344CB8AC3E}">
        <p14:creationId xmlns:p14="http://schemas.microsoft.com/office/powerpoint/2010/main" val="555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9280" y="4046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）游离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坐骨神经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把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下肢的背面朝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上，辨认牛蛙大腿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二头肌和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半膜肌，以及小腿的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腓肠肌。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d:\program files\360se6\User Data\temp\20048222041471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24" y="2276872"/>
            <a:ext cx="3960440" cy="36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1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456" y="1257141"/>
            <a:ext cx="8167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用玻璃分针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和镊子仔细把二头肌和半膜肌分开，便可看到一条粗大的神经，此即</a:t>
            </a:r>
            <a:r>
              <a:rPr lang="zh-CN" altLang="en-US" sz="2000" u="sng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坐骨神经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。用玻璃钩针把神经挑起，剪去通往大腿肌肉的神经分支，顺着神经走行方向，转向腹腔面沿脊柱逐渐把神经主干全部分出，直到所连的椎骨为止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粗剪刀剪除多余的肌肉和脊椎骨，仅留下与坐骨神经相连的一小块脊椎骨，用镊子夹住这块脊椎骨，轻轻提起坐骨神经，用手术剪剪去残余的分支，并将坐骨神经一直分离到膝关节附近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73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564" y="54868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）完成坐骨神经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腓肠肌标本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腓肠肌的跟腱，用线结扎跟腱，在结扎处以下将跟腱剪断。持线提起腓肠肌，用粗剪刀剪去小腿骨和其上的肌肉，再将大腿肌肉剪去，只留长约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2cm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的股骨，并将其上肌肉刮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干净。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540" y="529365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）检验标本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用镊子接触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神经，若肌肉产生收缩，则表示此标本的机能状态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良好。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d:\program files\360se6\User Data\temp\200482220414713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6"/>
          <a:stretch/>
        </p:blipFill>
        <p:spPr bwMode="auto">
          <a:xfrm>
            <a:off x="2525524" y="2564904"/>
            <a:ext cx="3960440" cy="27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2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617" b="13959"/>
          <a:stretch/>
        </p:blipFill>
        <p:spPr bwMode="auto">
          <a:xfrm>
            <a:off x="539552" y="599480"/>
            <a:ext cx="3419086" cy="555747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 bwMode="auto">
          <a:xfrm>
            <a:off x="4357824" y="3204631"/>
            <a:ext cx="4420369" cy="29523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716016" y="1124744"/>
            <a:ext cx="36724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坐骨神经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腓肠肌标本：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脊椎骨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2-3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节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坐骨神经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股骨（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2cm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腓肠肌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4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1340768"/>
            <a:ext cx="8280920" cy="1569660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仪器导联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）张力换能器接通道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）神经干接刺激电极。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7025"/>
          <a:stretch/>
        </p:blipFill>
        <p:spPr bwMode="auto">
          <a:xfrm>
            <a:off x="1475656" y="2959069"/>
            <a:ext cx="5857916" cy="32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51520" y="476672"/>
            <a:ext cx="4464496" cy="7434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四、实验方法与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步骤</a:t>
            </a:r>
          </a:p>
        </p:txBody>
      </p:sp>
    </p:spTree>
    <p:extLst>
      <p:ext uri="{BB962C8B-B14F-4D97-AF65-F5344CB8AC3E}">
        <p14:creationId xmlns:p14="http://schemas.microsoft.com/office/powerpoint/2010/main" val="35192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509185"/>
            <a:ext cx="8280920" cy="5432256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骨骼肌收缩特性分析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标本制成后，当证明标本的兴奋性良好后置于任式液中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10-15min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，待其兴奋性稳定后，再进行实验。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给予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次阈上刺激，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观察肌肉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收缩情况；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给予阈下刺激，观察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是否引起肌肉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收缩；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加强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阈上刺激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，观察肌肉收缩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同等强度的连续阈上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刺激作用于标本时，肌肉收缩出现怎样的变化？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串刺激（低频）连续刺激，观察不完全强直收缩。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串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刺激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（高频）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连续刺激，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观察完全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强直收缩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395536" y="669298"/>
            <a:ext cx="4464496" cy="7434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五、实验结果与分析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67544" y="2060848"/>
            <a:ext cx="8280920" cy="1211998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观察记录上述刺激对蛙腓肠肌收缩的影响，并分析讨论。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附肌肉收缩曲线图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55679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制备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时要注意保持标本的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湿润；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标本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制备时尽量避免使用尖锐的器械，以免损伤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神经；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用电刺激时，刺激强度不宜太大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，刺激过程需间隔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，以防标本产生疲劳；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接地，防止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干扰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4723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注意事项</a:t>
            </a:r>
          </a:p>
        </p:txBody>
      </p:sp>
    </p:spTree>
    <p:extLst>
      <p:ext uri="{BB962C8B-B14F-4D97-AF65-F5344CB8AC3E}">
        <p14:creationId xmlns:p14="http://schemas.microsoft.com/office/powerpoint/2010/main" val="23863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51520" y="476672"/>
            <a:ext cx="3672408" cy="7434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一、实验目的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9552" y="1844824"/>
            <a:ext cx="8136904" cy="288032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掌握蛙类坐骨神经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腓肠肌标本的制备方法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观察不同刺激强度、刺激频率对骨骼肌收缩的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影响，加深对骨骼肌收缩特性（单收缩、不完全强直收缩、完全强直收缩）的理解。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0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67544" y="1988840"/>
            <a:ext cx="8280920" cy="2308324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蛙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类的一些基本生命活动和生理功能与温血动物近似，而其离体组织器官的生活条件较为简单，可以在室温条件下，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于一 定时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间内保持其功能，刺激坐骨神经能引起腓肠肌产生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收缩。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1520" y="381266"/>
            <a:ext cx="6336704" cy="7434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二、实验原理</a:t>
            </a:r>
          </a:p>
        </p:txBody>
      </p:sp>
    </p:spTree>
    <p:extLst>
      <p:ext uri="{BB962C8B-B14F-4D97-AF65-F5344CB8AC3E}">
        <p14:creationId xmlns:p14="http://schemas.microsoft.com/office/powerpoint/2010/main" val="7156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4" y="420691"/>
            <a:ext cx="8429651" cy="394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单收缩：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在实验条件下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，受到单电刺激时发生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一次迅速的收缩，称为单收缩。单收缩包括三个时期，即潜伏期、收缩期和舒张期。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342900" marR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不完全强直收缩：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indent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低频刺激时，每次新的收缩都与前次尚未结束收缩的舒张期发生总和，表现为锯齿形的收缩曲线。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完全强直收缩：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高频刺激时，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肌肉处于持续稳定的收缩状态，各收缩波完全融合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，收缩曲线光滑。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4"/>
          <a:stretch/>
        </p:blipFill>
        <p:spPr bwMode="auto">
          <a:xfrm>
            <a:off x="1597968" y="4175823"/>
            <a:ext cx="6168820" cy="234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67544" y="1484784"/>
            <a:ext cx="8280920" cy="4191917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实验对象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   牛蛙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试剂与器材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u="sng" dirty="0" smtClean="0">
                <a:latin typeface="微软雅黑" pitchFamily="34" charset="-122"/>
                <a:ea typeface="微软雅黑" pitchFamily="34" charset="-122"/>
              </a:rPr>
              <a:t>组织分离器材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b="1" u="sng" dirty="0">
              <a:latin typeface="微软雅黑" pitchFamily="34" charset="-122"/>
              <a:ea typeface="微软雅黑" pitchFamily="34" charset="-122"/>
            </a:endParaRPr>
          </a:p>
          <a:p>
            <a:pPr indent="457200" algn="l">
              <a:lnSpc>
                <a:spcPct val="12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解剖盘、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滴管、毁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髓针、玻璃分针，培养皿。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u="sng" dirty="0" smtClean="0">
                <a:latin typeface="微软雅黑" pitchFamily="34" charset="-122"/>
                <a:ea typeface="微软雅黑" pitchFamily="34" charset="-122"/>
              </a:rPr>
              <a:t>试剂：</a:t>
            </a:r>
            <a:endParaRPr lang="en-US" altLang="zh-CN" sz="2400" b="1" u="sng" dirty="0">
              <a:latin typeface="微软雅黑" pitchFamily="34" charset="-122"/>
              <a:ea typeface="微软雅黑" pitchFamily="34" charset="-122"/>
            </a:endParaRPr>
          </a:p>
          <a:p>
            <a:pPr indent="457200" algn="l">
              <a:lnSpc>
                <a:spcPct val="12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任氏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液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仪器：</a:t>
            </a:r>
            <a:endParaRPr lang="en-US" altLang="zh-CN" sz="2400" b="1" u="sng" dirty="0">
              <a:latin typeface="微软雅黑" pitchFamily="34" charset="-122"/>
              <a:ea typeface="微软雅黑" pitchFamily="34" charset="-122"/>
            </a:endParaRPr>
          </a:p>
          <a:p>
            <a:pPr indent="457200" algn="l">
              <a:lnSpc>
                <a:spcPct val="12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Pclab-430C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型生物医学信号采集处理系统、张力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换能器。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1520" y="381266"/>
            <a:ext cx="6336704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三、实验材料与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器材</a:t>
            </a:r>
          </a:p>
        </p:txBody>
      </p:sp>
    </p:spTree>
    <p:extLst>
      <p:ext uri="{BB962C8B-B14F-4D97-AF65-F5344CB8AC3E}">
        <p14:creationId xmlns:p14="http://schemas.microsoft.com/office/powerpoint/2010/main" val="16326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450424"/>
            <a:ext cx="8280920" cy="139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zh-CN" sz="3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实验方法与步骤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蟾蜍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坐骨神经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腓肠肌的标本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的制备</a:t>
            </a:r>
          </a:p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                    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536" y="1988840"/>
            <a:ext cx="79788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）双毁髓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）剪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去躯干上部及内脏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）剥皮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）分离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两腿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）游离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坐骨神经和腓肠肌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完成坐骨神经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腓肠肌标本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）检验标本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8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452279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）双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毁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髓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培养皿中倒入适量任式液。取牛蛙一只，用自来水冲洗干净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。左手握住牛蛙，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用食指按其头部使之略向前屈，拇指按住其背部，其余三指则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握住牛蛙的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四肢和腹部。</a:t>
            </a:r>
          </a:p>
        </p:txBody>
      </p:sp>
      <p:pic>
        <p:nvPicPr>
          <p:cNvPr id="2050" name="Picture 2" descr="tu1"/>
          <p:cNvPicPr>
            <a:picLocks noChangeAspect="1" noChangeArrowheads="1"/>
          </p:cNvPicPr>
          <p:nvPr/>
        </p:nvPicPr>
        <p:blipFill rotWithShape="1"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2370" r="45843" b="57568"/>
          <a:stretch/>
        </p:blipFill>
        <p:spPr bwMode="auto">
          <a:xfrm>
            <a:off x="5406332" y="3068960"/>
            <a:ext cx="3275838" cy="23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2048" y="3140968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右手持毁髓针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毁髓针垂直刺入</a:t>
            </a:r>
            <a:r>
              <a:rPr lang="zh-CN" altLang="en-US" sz="2000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枕骨大孔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两眼之间沿中线向下触划，触及凹陷处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将针尖向前刺入颅腔内搅动，此时为单毁髓；将毁髓针退回枕骨大孔，针尖转向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后方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，与脊椎平行刺入椎管内捣毁脊髓，完成双毁髓。</a:t>
            </a:r>
          </a:p>
        </p:txBody>
      </p:sp>
    </p:spTree>
    <p:extLst>
      <p:ext uri="{BB962C8B-B14F-4D97-AF65-F5344CB8AC3E}">
        <p14:creationId xmlns:p14="http://schemas.microsoft.com/office/powerpoint/2010/main" val="317576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76672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）剪除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躯干上部和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内脏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左手握住牛蛙的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脊柱，用粗剪刀在前肢腋窝处，将脊柱横断，并沿脊柱两侧避开坐骨神经剪开腹壁，此时头、躯干上部及内脏全部下垂，剪除头、全部躯干及内脏组织，剪去肛周皮肤，留下脊柱和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后肢。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 descr="tu1"/>
          <p:cNvPicPr>
            <a:picLocks noChangeAspect="1" noChangeArrowheads="1"/>
          </p:cNvPicPr>
          <p:nvPr/>
        </p:nvPicPr>
        <p:blipFill rotWithShape="1"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1" r="14230" b="56761"/>
          <a:stretch/>
        </p:blipFill>
        <p:spPr bwMode="auto">
          <a:xfrm>
            <a:off x="1475656" y="3284984"/>
            <a:ext cx="2809532" cy="22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tu1"/>
          <p:cNvPicPr>
            <a:picLocks noChangeAspect="1" noChangeArrowheads="1"/>
          </p:cNvPicPr>
          <p:nvPr/>
        </p:nvPicPr>
        <p:blipFill rotWithShape="1"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42503" r="48862"/>
          <a:stretch/>
        </p:blipFill>
        <p:spPr bwMode="auto">
          <a:xfrm>
            <a:off x="5148064" y="2996952"/>
            <a:ext cx="2438400" cy="30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9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524287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）剥皮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用圆头镊子夹住脊柱边缘，注意不要碰到坐骨神经，捏住皮肤边缘，逐步向下牵拉剥离皮肤。将全部皮肤剥除后，标本放于盛有任氏液的小烧杯中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346384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）分离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两腿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标本纵剖为两半，注意勿损伤坐骨神经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tu1"/>
          <p:cNvPicPr>
            <a:picLocks noChangeAspect="1" noChangeArrowheads="1"/>
          </p:cNvPicPr>
          <p:nvPr/>
        </p:nvPicPr>
        <p:blipFill rotWithShape="1"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7" t="43341" r="14793"/>
          <a:stretch/>
        </p:blipFill>
        <p:spPr bwMode="auto">
          <a:xfrm>
            <a:off x="4427984" y="2460826"/>
            <a:ext cx="3681960" cy="354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1016</Words>
  <Application>Microsoft Office PowerPoint</Application>
  <PresentationFormat>全屏显示(4:3)</PresentationFormat>
  <Paragraphs>82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实验三  肌肉收缩特性分析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102</cp:revision>
  <dcterms:created xsi:type="dcterms:W3CDTF">2015-01-09T11:32:14Z</dcterms:created>
  <dcterms:modified xsi:type="dcterms:W3CDTF">2016-05-03T04:08:24Z</dcterms:modified>
</cp:coreProperties>
</file>