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30.xml" ContentType="application/vnd.openxmlformats-officedocument.presentationml.notesSlide+xml"/>
  <Override PartName="/ppt/embeddings/oleObject5.bin" ContentType="application/vnd.openxmlformats-officedocument.oleObject"/>
  <Override PartName="/ppt/notesSlides/notesSlide13.xml" ContentType="application/vnd.openxmlformats-officedocument.presentationml.notesSlide+xml"/>
  <Default Extension="wmf" ContentType="image/x-wmf"/>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notesSlides/notesSlide34.xml" ContentType="application/vnd.openxmlformats-officedocument.presentationml.notesSlide+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embeddings/oleObject2.bin" ContentType="application/vnd.openxmlformats-officedocument.oleObject"/>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Default Extension="vml" ContentType="application/vnd.openxmlformats-officedocument.vmlDrawing"/>
  <Override PartName="/ppt/slides/slide12.xml" ContentType="application/vnd.openxmlformats-officedocument.presentationml.slide+xml"/>
  <Override PartName="/ppt/slides/slide8.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slides/slide31.xml" ContentType="application/vnd.openxmlformats-officedocument.presentationml.slide+xml"/>
  <Override PartName="/ppt/notesSlides/notesSlide9.xml" ContentType="application/vnd.openxmlformats-officedocument.presentationml.notesSlide+xml"/>
  <Override PartName="/ppt/embeddings/oleObject3.bin" ContentType="application/vnd.openxmlformats-officedocument.oleObject"/>
  <Override PartName="/ppt/slideLayouts/slideLayout15.xml" ContentType="application/vnd.openxmlformats-officedocument.presentationml.slideLayout+xml"/>
  <Default Extension="emf" ContentType="image/x-emf"/>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Default Extension="doc" ContentType="application/msword"/>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embeddings/oleObject4.bin" ContentType="application/vnd.openxmlformats-officedocument.oleObject"/>
  <Override PartName="/ppt/viewProps.xml" ContentType="application/vnd.openxmlformats-officedocument.presentationml.viewProps+xml"/>
  <Override PartName="/ppt/slideLayouts/slideLayout16.xml" ContentType="application/vnd.openxmlformats-officedocument.presentationml.slideLayout+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embeddings/oleObject1.bin" ContentType="application/vnd.openxmlformats-officedocument.oleObject"/>
  <Default Extension="pdf" ContentType="application/pdf"/>
  <Override PartName="/ppt/slideLayouts/slideLayout13.xml" ContentType="application/vnd.openxmlformats-officedocument.presentationml.slideLayout+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60"/>
  </p:notesMasterIdLst>
  <p:sldIdLst>
    <p:sldId id="257" r:id="rId2"/>
    <p:sldId id="530" r:id="rId3"/>
    <p:sldId id="443" r:id="rId4"/>
    <p:sldId id="538" r:id="rId5"/>
    <p:sldId id="504" r:id="rId6"/>
    <p:sldId id="500" r:id="rId7"/>
    <p:sldId id="529" r:id="rId8"/>
    <p:sldId id="507" r:id="rId9"/>
    <p:sldId id="508" r:id="rId10"/>
    <p:sldId id="539" r:id="rId11"/>
    <p:sldId id="540" r:id="rId12"/>
    <p:sldId id="510" r:id="rId13"/>
    <p:sldId id="532" r:id="rId14"/>
    <p:sldId id="513" r:id="rId15"/>
    <p:sldId id="534" r:id="rId16"/>
    <p:sldId id="515" r:id="rId17"/>
    <p:sldId id="536" r:id="rId18"/>
    <p:sldId id="448" r:id="rId19"/>
    <p:sldId id="489" r:id="rId20"/>
    <p:sldId id="542" r:id="rId21"/>
    <p:sldId id="543" r:id="rId22"/>
    <p:sldId id="550" r:id="rId23"/>
    <p:sldId id="439" r:id="rId24"/>
    <p:sldId id="545" r:id="rId25"/>
    <p:sldId id="547" r:id="rId26"/>
    <p:sldId id="548" r:id="rId27"/>
    <p:sldId id="406" r:id="rId28"/>
    <p:sldId id="490" r:id="rId29"/>
    <p:sldId id="492" r:id="rId30"/>
    <p:sldId id="493" r:id="rId31"/>
    <p:sldId id="409" r:id="rId32"/>
    <p:sldId id="411" r:id="rId33"/>
    <p:sldId id="412" r:id="rId34"/>
    <p:sldId id="413" r:id="rId35"/>
    <p:sldId id="414" r:id="rId36"/>
    <p:sldId id="466" r:id="rId37"/>
    <p:sldId id="422" r:id="rId38"/>
    <p:sldId id="423" r:id="rId39"/>
    <p:sldId id="424" r:id="rId40"/>
    <p:sldId id="425" r:id="rId41"/>
    <p:sldId id="426" r:id="rId42"/>
    <p:sldId id="427" r:id="rId43"/>
    <p:sldId id="428" r:id="rId44"/>
    <p:sldId id="429" r:id="rId45"/>
    <p:sldId id="430" r:id="rId46"/>
    <p:sldId id="431" r:id="rId47"/>
    <p:sldId id="459" r:id="rId48"/>
    <p:sldId id="495" r:id="rId49"/>
    <p:sldId id="462" r:id="rId50"/>
    <p:sldId id="464" r:id="rId51"/>
    <p:sldId id="463" r:id="rId52"/>
    <p:sldId id="465" r:id="rId53"/>
    <p:sldId id="468" r:id="rId54"/>
    <p:sldId id="471" r:id="rId55"/>
    <p:sldId id="472" r:id="rId56"/>
    <p:sldId id="479" r:id="rId57"/>
    <p:sldId id="400" r:id="rId58"/>
    <p:sldId id="488" r:id="rId59"/>
  </p:sldIdLst>
  <p:sldSz cx="9144000" cy="6858000" type="screen4x3"/>
  <p:notesSz cx="7010400" cy="9296400"/>
  <p:defaultTextStyle>
    <a:defPPr>
      <a:defRPr lang="en-US"/>
    </a:defPPr>
    <a:lvl1pPr algn="ctr" rtl="0" eaLnBrk="0" fontAlgn="base" hangingPunct="0">
      <a:spcBef>
        <a:spcPct val="0"/>
      </a:spcBef>
      <a:spcAft>
        <a:spcPct val="0"/>
      </a:spcAft>
      <a:defRPr sz="1600" i="1" kern="1200">
        <a:solidFill>
          <a:schemeClr val="tx1"/>
        </a:solidFill>
        <a:latin typeface="Times New Roman" charset="0"/>
        <a:ea typeface="宋体" charset="-122"/>
        <a:cs typeface="宋体" charset="-122"/>
      </a:defRPr>
    </a:lvl1pPr>
    <a:lvl2pPr marL="457200" algn="ctr" rtl="0" eaLnBrk="0" fontAlgn="base" hangingPunct="0">
      <a:spcBef>
        <a:spcPct val="0"/>
      </a:spcBef>
      <a:spcAft>
        <a:spcPct val="0"/>
      </a:spcAft>
      <a:defRPr sz="1600" i="1" kern="1200">
        <a:solidFill>
          <a:schemeClr val="tx1"/>
        </a:solidFill>
        <a:latin typeface="Times New Roman" charset="0"/>
        <a:ea typeface="宋体" charset="-122"/>
        <a:cs typeface="宋体" charset="-122"/>
      </a:defRPr>
    </a:lvl2pPr>
    <a:lvl3pPr marL="914400" algn="ctr" rtl="0" eaLnBrk="0" fontAlgn="base" hangingPunct="0">
      <a:spcBef>
        <a:spcPct val="0"/>
      </a:spcBef>
      <a:spcAft>
        <a:spcPct val="0"/>
      </a:spcAft>
      <a:defRPr sz="1600" i="1" kern="1200">
        <a:solidFill>
          <a:schemeClr val="tx1"/>
        </a:solidFill>
        <a:latin typeface="Times New Roman" charset="0"/>
        <a:ea typeface="宋体" charset="-122"/>
        <a:cs typeface="宋体" charset="-122"/>
      </a:defRPr>
    </a:lvl3pPr>
    <a:lvl4pPr marL="1371600" algn="ctr" rtl="0" eaLnBrk="0" fontAlgn="base" hangingPunct="0">
      <a:spcBef>
        <a:spcPct val="0"/>
      </a:spcBef>
      <a:spcAft>
        <a:spcPct val="0"/>
      </a:spcAft>
      <a:defRPr sz="1600" i="1" kern="1200">
        <a:solidFill>
          <a:schemeClr val="tx1"/>
        </a:solidFill>
        <a:latin typeface="Times New Roman" charset="0"/>
        <a:ea typeface="宋体" charset="-122"/>
        <a:cs typeface="宋体" charset="-122"/>
      </a:defRPr>
    </a:lvl4pPr>
    <a:lvl5pPr marL="1828800" algn="ctr" rtl="0" eaLnBrk="0" fontAlgn="base" hangingPunct="0">
      <a:spcBef>
        <a:spcPct val="0"/>
      </a:spcBef>
      <a:spcAft>
        <a:spcPct val="0"/>
      </a:spcAft>
      <a:defRPr sz="1600" i="1" kern="1200">
        <a:solidFill>
          <a:schemeClr val="tx1"/>
        </a:solidFill>
        <a:latin typeface="Times New Roman" charset="0"/>
        <a:ea typeface="宋体" charset="-122"/>
        <a:cs typeface="宋体" charset="-122"/>
      </a:defRPr>
    </a:lvl5pPr>
    <a:lvl6pPr marL="2286000" algn="l" defTabSz="457200" rtl="0" eaLnBrk="1" latinLnBrk="0" hangingPunct="1">
      <a:defRPr sz="1600" i="1" kern="1200">
        <a:solidFill>
          <a:schemeClr val="tx1"/>
        </a:solidFill>
        <a:latin typeface="Times New Roman" charset="0"/>
        <a:ea typeface="宋体" charset="-122"/>
        <a:cs typeface="宋体" charset="-122"/>
      </a:defRPr>
    </a:lvl6pPr>
    <a:lvl7pPr marL="2743200" algn="l" defTabSz="457200" rtl="0" eaLnBrk="1" latinLnBrk="0" hangingPunct="1">
      <a:defRPr sz="1600" i="1" kern="1200">
        <a:solidFill>
          <a:schemeClr val="tx1"/>
        </a:solidFill>
        <a:latin typeface="Times New Roman" charset="0"/>
        <a:ea typeface="宋体" charset="-122"/>
        <a:cs typeface="宋体" charset="-122"/>
      </a:defRPr>
    </a:lvl7pPr>
    <a:lvl8pPr marL="3200400" algn="l" defTabSz="457200" rtl="0" eaLnBrk="1" latinLnBrk="0" hangingPunct="1">
      <a:defRPr sz="1600" i="1" kern="1200">
        <a:solidFill>
          <a:schemeClr val="tx1"/>
        </a:solidFill>
        <a:latin typeface="Times New Roman" charset="0"/>
        <a:ea typeface="宋体" charset="-122"/>
        <a:cs typeface="宋体" charset="-122"/>
      </a:defRPr>
    </a:lvl8pPr>
    <a:lvl9pPr marL="3657600" algn="l" defTabSz="457200" rtl="0" eaLnBrk="1" latinLnBrk="0" hangingPunct="1">
      <a:defRPr sz="1600" i="1" kern="1200">
        <a:solidFill>
          <a:schemeClr val="tx1"/>
        </a:solidFill>
        <a:latin typeface="Times New Roman" charset="0"/>
        <a:ea typeface="宋体" charset="-122"/>
        <a:cs typeface="宋体" charset="-122"/>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990000"/>
    <a:srgbClr val="FFCC00"/>
    <a:srgbClr val="FFFF66"/>
    <a:srgbClr val="FF0066"/>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p:cViewPr varScale="1">
        <p:scale>
          <a:sx n="105" d="100"/>
          <a:sy n="105" d="100"/>
        </p:scale>
        <p:origin x="-98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i="0">
                <a:latin typeface="Arial" charset="0"/>
              </a:defRPr>
            </a:lvl1pPr>
          </a:lstStyle>
          <a:p>
            <a:pPr>
              <a:defRPr/>
            </a:pPr>
            <a:endParaRPr lang="en-US" altLang="zh-CN"/>
          </a:p>
        </p:txBody>
      </p:sp>
      <p:sp>
        <p:nvSpPr>
          <p:cNvPr id="5017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i="0">
                <a:latin typeface="Arial" charset="0"/>
              </a:defRPr>
            </a:lvl1pPr>
          </a:lstStyle>
          <a:p>
            <a:pPr>
              <a:defRPr/>
            </a:pPr>
            <a:endParaRPr lang="en-US" altLang="zh-CN"/>
          </a:p>
        </p:txBody>
      </p:sp>
      <p:sp>
        <p:nvSpPr>
          <p:cNvPr id="1741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5018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i="0">
                <a:latin typeface="Arial" charset="0"/>
              </a:defRPr>
            </a:lvl1pPr>
          </a:lstStyle>
          <a:p>
            <a:pPr>
              <a:defRPr/>
            </a:pPr>
            <a:endParaRPr lang="en-US" altLang="zh-CN"/>
          </a:p>
        </p:txBody>
      </p:sp>
      <p:sp>
        <p:nvSpPr>
          <p:cNvPr id="5018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i="0">
                <a:latin typeface="Arial" charset="0"/>
              </a:defRPr>
            </a:lvl1pPr>
          </a:lstStyle>
          <a:p>
            <a:pPr>
              <a:defRPr/>
            </a:pPr>
            <a:fld id="{03A6B103-0159-A048-8574-3C57D5000F4C}"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646DCB5-14FF-0142-8DEC-7B5E39F24A0E}" type="slidenum">
              <a:rPr lang="zh-CN" altLang="en-US"/>
              <a:pPr/>
              <a:t>18</a:t>
            </a:fld>
            <a:endParaRPr lang="en-US" altLang="zh-CN"/>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zh-CN" altLang="en-US" sz="1400" b="1">
              <a:solidFill>
                <a:srgbClr val="CC0000"/>
              </a:solidFill>
              <a:ea typeface="宋体" charset="-122"/>
              <a:cs typeface="宋体"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98912143-0D4A-CF4A-81A2-592612C39B4A}" type="slidenum">
              <a:rPr lang="zh-CN" altLang="en-US"/>
              <a:pPr/>
              <a:t>28</a:t>
            </a:fld>
            <a:endParaRPr lang="en-US" altLang="zh-CN"/>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zh-CN" altLang="en-US" sz="1400" b="1">
              <a:solidFill>
                <a:srgbClr val="CC0000"/>
              </a:solidFill>
              <a:ea typeface="宋体" charset="-122"/>
              <a:cs typeface="宋体"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DA78BF48-8F48-E549-A3B1-21C4734E325F}" type="slidenum">
              <a:rPr lang="zh-CN" altLang="en-US"/>
              <a:pPr/>
              <a:t>29</a:t>
            </a:fld>
            <a:endParaRPr lang="en-US" altLang="zh-CN"/>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lvl="1" eaLnBrk="1" hangingPunct="1"/>
            <a:endParaRPr lang="zh-CN" altLang="en-US" sz="1400" b="1">
              <a:solidFill>
                <a:srgbClr val="CC0000"/>
              </a:solidFill>
              <a:ea typeface="宋体" charset="-122"/>
              <a:cs typeface="宋体"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D8A773CF-43FA-1D46-B73E-F57C16356E51}" type="slidenum">
              <a:rPr lang="zh-CN" altLang="en-US"/>
              <a:pPr/>
              <a:t>30</a:t>
            </a:fld>
            <a:endParaRPr lang="en-US" altLang="zh-CN"/>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zh-CN" altLang="en-US" sz="1400" b="1">
              <a:solidFill>
                <a:srgbClr val="CC0000"/>
              </a:solidFill>
              <a:ea typeface="宋体" charset="-122"/>
              <a:cs typeface="宋体"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66FDF51E-3005-4B42-8834-28EC35079FF9}" type="slidenum">
              <a:rPr lang="zh-CN" altLang="en-US"/>
              <a:pPr/>
              <a:t>31</a:t>
            </a:fld>
            <a:endParaRPr lang="en-US" altLang="zh-CN"/>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935038" y="4416425"/>
            <a:ext cx="5140325" cy="4183063"/>
          </a:xfrm>
          <a:noFill/>
          <a:ln/>
        </p:spPr>
        <p:txBody>
          <a:bodyPr/>
          <a:lstStyle/>
          <a:p>
            <a:pPr eaLnBrk="1" hangingPunct="1"/>
            <a:endParaRPr lang="zh-CN" altLang="en-US">
              <a:ea typeface="宋体" charset="-122"/>
              <a:cs typeface="宋体"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2B7715E4-2A5B-334D-9987-D79A6EC2DE09}" type="slidenum">
              <a:rPr lang="zh-CN" altLang="en-US"/>
              <a:pPr/>
              <a:t>33</a:t>
            </a:fld>
            <a:endParaRPr lang="en-US" altLang="zh-CN"/>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935038" y="4416425"/>
            <a:ext cx="5140325" cy="4183063"/>
          </a:xfrm>
          <a:noFill/>
          <a:ln/>
        </p:spPr>
        <p:txBody>
          <a:bodyPr/>
          <a:lstStyle/>
          <a:p>
            <a:pPr eaLnBrk="1" hangingPunct="1"/>
            <a:endParaRPr lang="zh-CN" altLang="en-US">
              <a:ea typeface="宋体" charset="-122"/>
              <a:cs typeface="宋体"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7457BB01-4BE6-F84C-998B-DB30EFFD5A1B}" type="slidenum">
              <a:rPr lang="zh-CN" altLang="en-US"/>
              <a:pPr/>
              <a:t>34</a:t>
            </a:fld>
            <a:endParaRPr lang="en-US" altLang="zh-CN"/>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35038" y="4416425"/>
            <a:ext cx="5140325" cy="4183063"/>
          </a:xfrm>
          <a:noFill/>
          <a:ln/>
        </p:spPr>
        <p:txBody>
          <a:bodyPr/>
          <a:lstStyle/>
          <a:p>
            <a:pPr eaLnBrk="1" hangingPunct="1"/>
            <a:endParaRPr lang="zh-CN" altLang="en-US">
              <a:ea typeface="宋体" charset="-122"/>
              <a:cs typeface="宋体"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A3E601E9-400B-0A4D-9ADE-0A57FA8E8D7D}" type="slidenum">
              <a:rPr lang="zh-CN" altLang="en-US"/>
              <a:pPr/>
              <a:t>35</a:t>
            </a:fld>
            <a:endParaRPr lang="en-US" altLang="zh-CN"/>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35038" y="4416425"/>
            <a:ext cx="5140325" cy="4183063"/>
          </a:xfrm>
          <a:noFill/>
          <a:ln/>
        </p:spPr>
        <p:txBody>
          <a:bodyPr/>
          <a:lstStyle/>
          <a:p>
            <a:pPr eaLnBrk="1" hangingPunct="1"/>
            <a:endParaRPr lang="zh-CN" altLang="en-US">
              <a:ea typeface="宋体" charset="-122"/>
              <a:cs typeface="宋体"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590363AF-E914-7D4C-914A-84FE12E11D39}" type="slidenum">
              <a:rPr lang="zh-CN" altLang="en-US"/>
              <a:pPr/>
              <a:t>36</a:t>
            </a:fld>
            <a:endParaRPr lang="en-US" altLang="zh-CN"/>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35038" y="4416425"/>
            <a:ext cx="5140325" cy="4183063"/>
          </a:xfrm>
          <a:noFill/>
          <a:ln/>
        </p:spPr>
        <p:txBody>
          <a:bodyPr/>
          <a:lstStyle/>
          <a:p>
            <a:pPr eaLnBrk="1" hangingPunct="1"/>
            <a:endParaRPr lang="zh-CN" altLang="en-US">
              <a:ea typeface="宋体" charset="-122"/>
              <a:cs typeface="宋体"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8D7FCFE4-9327-FC43-B5D0-E3B436B24BDA}" type="slidenum">
              <a:rPr lang="zh-CN" altLang="en-US"/>
              <a:pPr/>
              <a:t>37</a:t>
            </a:fld>
            <a:endParaRPr lang="en-US" altLang="zh-CN"/>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35038" y="4416425"/>
            <a:ext cx="5140325" cy="4183063"/>
          </a:xfrm>
          <a:noFill/>
          <a:ln/>
        </p:spPr>
        <p:txBody>
          <a:bodyPr/>
          <a:lstStyle/>
          <a:p>
            <a:pPr eaLnBrk="1" hangingPunct="1"/>
            <a:endParaRPr lang="zh-CN" altLang="en-US">
              <a:ea typeface="宋体" charset="-122"/>
              <a:cs typeface="宋体"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83DFC58D-D8AF-4A44-B5EA-1BBBE13169D9}" type="slidenum">
              <a:rPr lang="zh-CN" altLang="en-US"/>
              <a:pPr/>
              <a:t>38</a:t>
            </a:fld>
            <a:endParaRPr lang="en-US" altLang="zh-CN"/>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35038" y="4416425"/>
            <a:ext cx="5140325" cy="4183063"/>
          </a:xfrm>
          <a:noFill/>
          <a:ln/>
        </p:spPr>
        <p:txBody>
          <a:bodyPr/>
          <a:lstStyle/>
          <a:p>
            <a:pPr eaLnBrk="1" hangingPunct="1"/>
            <a:endParaRPr lang="zh-CN" altLang="en-US">
              <a:ea typeface="宋体" charset="-122"/>
              <a:cs typeface="宋体"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BFE82EEE-7DD9-344D-BD35-43D0D6F9CCED}" type="slidenum">
              <a:rPr lang="zh-CN" altLang="en-US"/>
              <a:pPr/>
              <a:t>19</a:t>
            </a:fld>
            <a:endParaRPr lang="en-US" altLang="zh-CN"/>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zh-CN" altLang="en-US">
              <a:ea typeface="宋体" charset="-122"/>
              <a:cs typeface="宋体"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EAA069B-6C5D-9040-A748-45F5CEF735E1}" type="slidenum">
              <a:rPr lang="zh-CN" altLang="en-US"/>
              <a:pPr/>
              <a:t>39</a:t>
            </a:fld>
            <a:endParaRPr lang="en-US" altLang="zh-CN"/>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35038" y="4416425"/>
            <a:ext cx="5140325" cy="4183063"/>
          </a:xfrm>
          <a:noFill/>
          <a:ln/>
        </p:spPr>
        <p:txBody>
          <a:bodyPr/>
          <a:lstStyle/>
          <a:p>
            <a:pPr eaLnBrk="1" hangingPunct="1"/>
            <a:endParaRPr lang="zh-CN" altLang="en-US">
              <a:ea typeface="宋体" charset="-122"/>
              <a:cs typeface="宋体"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78A76D89-1A27-7A4F-9DA7-00B06132F55F}" type="slidenum">
              <a:rPr lang="zh-CN" altLang="en-US"/>
              <a:pPr/>
              <a:t>40</a:t>
            </a:fld>
            <a:endParaRPr lang="en-US" altLang="zh-CN"/>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35038" y="4416425"/>
            <a:ext cx="5140325" cy="4183063"/>
          </a:xfrm>
          <a:noFill/>
          <a:ln/>
        </p:spPr>
        <p:txBody>
          <a:bodyPr/>
          <a:lstStyle/>
          <a:p>
            <a:pPr eaLnBrk="1" hangingPunct="1"/>
            <a:endParaRPr lang="zh-CN" altLang="en-US">
              <a:ea typeface="宋体" charset="-122"/>
              <a:cs typeface="宋体"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6299065F-51E3-F445-B6D1-7945A0BBBD82}" type="slidenum">
              <a:rPr lang="zh-CN" altLang="en-US"/>
              <a:pPr/>
              <a:t>41</a:t>
            </a:fld>
            <a:endParaRPr lang="en-US" altLang="zh-CN"/>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xfrm>
            <a:off x="935038" y="4416425"/>
            <a:ext cx="5140325" cy="4183063"/>
          </a:xfrm>
          <a:noFill/>
          <a:ln/>
        </p:spPr>
        <p:txBody>
          <a:bodyPr/>
          <a:lstStyle/>
          <a:p>
            <a:pPr eaLnBrk="1" hangingPunct="1"/>
            <a:endParaRPr lang="zh-CN" altLang="en-US">
              <a:ea typeface="宋体" charset="-122"/>
              <a:cs typeface="宋体"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E5A54C3F-9824-8041-934B-76A347770F19}" type="slidenum">
              <a:rPr lang="zh-CN" altLang="en-US"/>
              <a:pPr/>
              <a:t>42</a:t>
            </a:fld>
            <a:endParaRPr lang="en-US" altLang="zh-CN"/>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35038" y="4416425"/>
            <a:ext cx="5140325" cy="4183063"/>
          </a:xfrm>
          <a:noFill/>
          <a:ln/>
        </p:spPr>
        <p:txBody>
          <a:bodyPr/>
          <a:lstStyle/>
          <a:p>
            <a:pPr eaLnBrk="1" hangingPunct="1"/>
            <a:endParaRPr lang="zh-CN" altLang="en-US">
              <a:ea typeface="宋体" charset="-122"/>
              <a:cs typeface="宋体"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6B2C98EF-3231-F647-92AA-69ADB01D53E8}" type="slidenum">
              <a:rPr lang="zh-CN" altLang="en-US"/>
              <a:pPr/>
              <a:t>43</a:t>
            </a:fld>
            <a:endParaRPr lang="en-US" altLang="zh-CN"/>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35038" y="4416425"/>
            <a:ext cx="5140325" cy="4183063"/>
          </a:xfrm>
          <a:noFill/>
          <a:ln/>
        </p:spPr>
        <p:txBody>
          <a:bodyPr/>
          <a:lstStyle/>
          <a:p>
            <a:pPr eaLnBrk="1" hangingPunct="1"/>
            <a:endParaRPr lang="zh-CN" altLang="en-US">
              <a:ea typeface="宋体" charset="-122"/>
              <a:cs typeface="宋体"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67746478-2079-1242-9AE7-64E8A430931F}" type="slidenum">
              <a:rPr lang="zh-CN" altLang="en-US"/>
              <a:pPr/>
              <a:t>44</a:t>
            </a:fld>
            <a:endParaRPr lang="en-US" altLang="zh-CN"/>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35038" y="4416425"/>
            <a:ext cx="5140325" cy="4183063"/>
          </a:xfrm>
          <a:noFill/>
          <a:ln/>
        </p:spPr>
        <p:txBody>
          <a:bodyPr/>
          <a:lstStyle/>
          <a:p>
            <a:pPr eaLnBrk="1" hangingPunct="1"/>
            <a:endParaRPr lang="zh-CN" altLang="en-US">
              <a:ea typeface="宋体" charset="-122"/>
              <a:cs typeface="宋体"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D17C688F-BB49-304D-AB52-7EBDBF2B4D49}" type="slidenum">
              <a:rPr lang="zh-CN" altLang="en-US"/>
              <a:pPr/>
              <a:t>45</a:t>
            </a:fld>
            <a:endParaRPr lang="en-US" altLang="zh-CN"/>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935038" y="4416425"/>
            <a:ext cx="5140325" cy="4183063"/>
          </a:xfrm>
          <a:noFill/>
          <a:ln/>
        </p:spPr>
        <p:txBody>
          <a:bodyPr/>
          <a:lstStyle/>
          <a:p>
            <a:pPr eaLnBrk="1" hangingPunct="1"/>
            <a:endParaRPr lang="zh-CN" altLang="en-US">
              <a:ea typeface="宋体" charset="-122"/>
              <a:cs typeface="宋体"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B6BAB945-D8DF-BA4A-B3A8-CD5B5518D034}" type="slidenum">
              <a:rPr lang="zh-CN" altLang="en-US"/>
              <a:pPr/>
              <a:t>46</a:t>
            </a:fld>
            <a:endParaRPr lang="en-US" altLang="zh-CN"/>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935038" y="4416425"/>
            <a:ext cx="5140325" cy="4183063"/>
          </a:xfrm>
          <a:noFill/>
          <a:ln/>
        </p:spPr>
        <p:txBody>
          <a:bodyPr/>
          <a:lstStyle/>
          <a:p>
            <a:pPr eaLnBrk="1" hangingPunct="1"/>
            <a:endParaRPr lang="zh-CN" altLang="en-US">
              <a:ea typeface="宋体" charset="-122"/>
              <a:cs typeface="宋体"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727804F3-D4EB-624C-BC26-824EFB992199}" type="slidenum">
              <a:rPr lang="zh-CN" altLang="en-US"/>
              <a:pPr/>
              <a:t>47</a:t>
            </a:fld>
            <a:endParaRPr lang="en-US" altLang="zh-CN"/>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zh-CN" altLang="en-US" sz="1400" b="1">
              <a:solidFill>
                <a:srgbClr val="CC0000"/>
              </a:solidFill>
              <a:ea typeface="宋体" charset="-122"/>
              <a:cs typeface="宋体" charset="-122"/>
            </a:endParaRPr>
          </a:p>
          <a:p>
            <a:pPr eaLnBrk="1" hangingPunct="1"/>
            <a:endParaRPr lang="zh-CN" altLang="en-US">
              <a:ea typeface="宋体" charset="-122"/>
              <a:cs typeface="宋体"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DFADAF2F-32E0-0442-B876-A194D0F90C04}" type="slidenum">
              <a:rPr lang="zh-CN" altLang="en-US"/>
              <a:pPr/>
              <a:t>49</a:t>
            </a:fld>
            <a:endParaRPr lang="en-US" altLang="zh-CN"/>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zh-CN" altLang="en-US" sz="1400" b="1">
              <a:solidFill>
                <a:srgbClr val="CC0000"/>
              </a:solidFill>
              <a:ea typeface="宋体" charset="-122"/>
              <a:cs typeface="宋体"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ln>
            <a:miter lim="800000"/>
            <a:headEnd/>
            <a:tailEnd/>
          </a:ln>
        </p:spPr>
        <p:txBody>
          <a:bodyPr/>
          <a:lstStyle/>
          <a:p>
            <a:fld id="{B064CF81-223A-8347-85F8-F95A54B43464}" type="slidenum">
              <a:rPr lang="en-US" altLang="zh-CN"/>
              <a:pPr/>
              <a:t>20</a:t>
            </a:fld>
            <a:endParaRPr lang="en-US" altLang="zh-CN"/>
          </a:p>
        </p:txBody>
      </p:sp>
      <p:sp>
        <p:nvSpPr>
          <p:cNvPr id="45059" name="Rectangle 2"/>
          <p:cNvSpPr>
            <a:spLocks noRot="1" noChangeArrowheads="1" noTextEdit="1"/>
          </p:cNvSpPr>
          <p:nvPr>
            <p:ph type="sldImg"/>
          </p:nvPr>
        </p:nvSpPr>
        <p:spPr bwMode="auto">
          <a:noFill/>
          <a:ln>
            <a:solidFill>
              <a:srgbClr val="000000"/>
            </a:solidFill>
            <a:miter lim="800000"/>
            <a:headEnd/>
            <a:tailEnd/>
          </a:ln>
        </p:spPr>
      </p:sp>
      <p:sp>
        <p:nvSpPr>
          <p:cNvPr id="45060" name="Rectangle 3"/>
          <p:cNvSpPr>
            <a:spLocks noGrp="1" noChangeArrowheads="1"/>
          </p:cNvSpPr>
          <p:nvPr>
            <p:ph type="body" idx="1"/>
          </p:nvPr>
        </p:nvSpPr>
        <p:spPr bwMode="auto">
          <a:noFill/>
        </p:spPr>
        <p:txBody>
          <a:bodyPr/>
          <a:lstStyle/>
          <a:p>
            <a:pPr eaLnBrk="1" hangingPunct="1"/>
            <a:r>
              <a:rPr lang="en-US" altLang="zh-CN" b="1">
                <a:solidFill>
                  <a:srgbClr val="006600"/>
                </a:solidFill>
                <a:latin typeface="Times New Roman" charset="0"/>
                <a:ea typeface="楷体_GB2312" pitchFamily="49" charset="-122"/>
                <a:cs typeface="楷体_GB2312" pitchFamily="49" charset="-122"/>
              </a:rPr>
              <a:t>GJB2</a:t>
            </a:r>
            <a:r>
              <a:rPr lang="zh-CN" altLang="en-US" b="1">
                <a:solidFill>
                  <a:srgbClr val="006600"/>
                </a:solidFill>
                <a:latin typeface="Times New Roman" charset="0"/>
                <a:ea typeface="楷体_GB2312" pitchFamily="49" charset="-122"/>
                <a:cs typeface="楷体_GB2312" pitchFamily="49" charset="-122"/>
              </a:rPr>
              <a:t>基因突变，是我国非综合征型耳聋的主要致病原因，约占遗传性耳聋的</a:t>
            </a:r>
            <a:r>
              <a:rPr lang="en-US" altLang="zh-CN" b="1">
                <a:solidFill>
                  <a:srgbClr val="006600"/>
                </a:solidFill>
                <a:latin typeface="Times New Roman" charset="0"/>
                <a:ea typeface="楷体_GB2312" pitchFamily="49" charset="-122"/>
                <a:cs typeface="楷体_GB2312" pitchFamily="49" charset="-122"/>
              </a:rPr>
              <a:t>20</a:t>
            </a:r>
            <a:r>
              <a:rPr lang="zh-CN" altLang="en-US" b="1">
                <a:solidFill>
                  <a:srgbClr val="006600"/>
                </a:solidFill>
                <a:latin typeface="Times New Roman" charset="0"/>
                <a:ea typeface="楷体_GB2312" pitchFamily="49" charset="-122"/>
                <a:cs typeface="楷体_GB2312" pitchFamily="49" charset="-122"/>
              </a:rPr>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55C38F7D-06DE-8D41-A777-D9135F42A50A}" type="slidenum">
              <a:rPr lang="zh-CN" altLang="en-US"/>
              <a:pPr/>
              <a:t>50</a:t>
            </a:fld>
            <a:endParaRPr lang="en-US" altLang="zh-CN"/>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altLang="zh-CN" sz="1400" b="1">
              <a:solidFill>
                <a:srgbClr val="CC0000"/>
              </a:solidFill>
              <a:ea typeface="宋体" charset="-122"/>
              <a:cs typeface="宋体"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1A3C4ED5-CCDD-3648-85DF-BD6122AD40F5}" type="slidenum">
              <a:rPr lang="zh-CN" altLang="en-US"/>
              <a:pPr/>
              <a:t>51</a:t>
            </a:fld>
            <a:endParaRPr lang="en-US" altLang="zh-CN"/>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zh-CN" altLang="en-US" sz="1400" b="1">
              <a:solidFill>
                <a:srgbClr val="CC0000"/>
              </a:solidFill>
              <a:ea typeface="宋体" charset="-122"/>
              <a:cs typeface="宋体" charset="-122"/>
            </a:endParaRPr>
          </a:p>
          <a:p>
            <a:pPr eaLnBrk="1" hangingPunct="1"/>
            <a:endParaRPr lang="zh-CN" altLang="en-US" sz="1400" b="1">
              <a:solidFill>
                <a:srgbClr val="CC0000"/>
              </a:solidFill>
              <a:ea typeface="宋体" charset="-122"/>
              <a:cs typeface="宋体" charset="-122"/>
            </a:endParaRPr>
          </a:p>
          <a:p>
            <a:pPr eaLnBrk="1" hangingPunct="1"/>
            <a:endParaRPr lang="zh-CN" altLang="en-US" sz="1400" b="1">
              <a:solidFill>
                <a:srgbClr val="CC0000"/>
              </a:solidFill>
              <a:ea typeface="宋体" charset="-122"/>
              <a:cs typeface="宋体"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001970DF-41B7-E34B-8EC4-C0707A995EAD}" type="slidenum">
              <a:rPr lang="zh-CN" altLang="en-US"/>
              <a:pPr/>
              <a:t>52</a:t>
            </a:fld>
            <a:endParaRPr lang="en-US" altLang="zh-CN"/>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zh-CN" altLang="en-US" sz="1400" b="1">
              <a:solidFill>
                <a:srgbClr val="CC0000"/>
              </a:solidFill>
              <a:ea typeface="宋体" charset="-122"/>
              <a:cs typeface="宋体"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F674C6AD-A521-3645-B60D-3BA4A5C1987E}" type="slidenum">
              <a:rPr lang="zh-CN" altLang="en-US"/>
              <a:pPr/>
              <a:t>53</a:t>
            </a:fld>
            <a:endParaRPr lang="en-US" altLang="zh-CN"/>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zh-CN" altLang="en-US" sz="1400" b="1">
              <a:solidFill>
                <a:srgbClr val="CC0000"/>
              </a:solidFill>
              <a:ea typeface="宋体" charset="-122"/>
              <a:cs typeface="宋体"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CF5740C5-80BC-224F-87AC-34E3359C1952}" type="slidenum">
              <a:rPr lang="zh-CN" altLang="en-US"/>
              <a:pPr/>
              <a:t>54</a:t>
            </a:fld>
            <a:endParaRPr lang="en-US" altLang="zh-CN"/>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zh-CN" altLang="en-US" sz="1400" b="1">
              <a:solidFill>
                <a:srgbClr val="CC0000"/>
              </a:solidFill>
              <a:ea typeface="宋体" charset="-122"/>
              <a:cs typeface="宋体" charset="-122"/>
            </a:endParaRPr>
          </a:p>
          <a:p>
            <a:pPr eaLnBrk="1" hangingPunct="1"/>
            <a:endParaRPr lang="zh-CN" altLang="en-US" sz="1400" b="1">
              <a:solidFill>
                <a:srgbClr val="CC0000"/>
              </a:solidFill>
              <a:ea typeface="宋体" charset="-122"/>
              <a:cs typeface="宋体"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97CFFE11-BCDD-334A-9295-A77531EA418B}" type="slidenum">
              <a:rPr lang="zh-CN" altLang="en-US"/>
              <a:pPr/>
              <a:t>55</a:t>
            </a:fld>
            <a:endParaRPr lang="en-US" altLang="zh-CN"/>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935038" y="4416425"/>
            <a:ext cx="5140325" cy="4183063"/>
          </a:xfrm>
          <a:noFill/>
          <a:ln/>
        </p:spPr>
        <p:txBody>
          <a:bodyPr/>
          <a:lstStyle/>
          <a:p>
            <a:pPr eaLnBrk="1" hangingPunct="1"/>
            <a:endParaRPr lang="zh-CN" altLang="en-US">
              <a:ea typeface="宋体" charset="-122"/>
              <a:cs typeface="宋体" charset="-12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84558770-A675-1248-BC5A-1DEDE766A8E4}" type="slidenum">
              <a:rPr lang="zh-CN" altLang="en-US"/>
              <a:pPr/>
              <a:t>56</a:t>
            </a:fld>
            <a:endParaRPr lang="en-US" altLang="zh-CN"/>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zh-CN" altLang="en-US" sz="1400" b="1">
              <a:solidFill>
                <a:srgbClr val="CC0000"/>
              </a:solidFill>
              <a:ea typeface="宋体" charset="-122"/>
              <a:cs typeface="宋体" charset="-122"/>
            </a:endParaRPr>
          </a:p>
          <a:p>
            <a:pPr eaLnBrk="1" hangingPunct="1"/>
            <a:endParaRPr lang="zh-CN" altLang="en-US">
              <a:ea typeface="宋体" charset="-122"/>
              <a:cs typeface="宋体"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a:lstStyle/>
          <a:p>
            <a:fld id="{F9996DD8-9A01-684E-84FD-8465B96DBACB}" type="slidenum">
              <a:rPr lang="en-US" altLang="zh-CN"/>
              <a:pPr/>
              <a:t>21</a:t>
            </a:fld>
            <a:endParaRPr lang="en-US" altLang="zh-CN"/>
          </a:p>
        </p:txBody>
      </p:sp>
      <p:sp>
        <p:nvSpPr>
          <p:cNvPr id="47107" name="Rectangle 2"/>
          <p:cNvSpPr>
            <a:spLocks noRot="1" noChangeArrowheads="1" noTextEdit="1"/>
          </p:cNvSpPr>
          <p:nvPr>
            <p:ph type="sldImg"/>
          </p:nvPr>
        </p:nvSpPr>
        <p:spPr bwMode="auto">
          <a:noFill/>
          <a:ln>
            <a:solidFill>
              <a:srgbClr val="000000"/>
            </a:solidFill>
            <a:miter lim="800000"/>
            <a:headEnd/>
            <a:tailEnd/>
          </a:ln>
        </p:spPr>
      </p:sp>
      <p:sp>
        <p:nvSpPr>
          <p:cNvPr id="47108" name="Rectangle 3"/>
          <p:cNvSpPr>
            <a:spLocks noGrp="1" noChangeArrowheads="1"/>
          </p:cNvSpPr>
          <p:nvPr>
            <p:ph type="body" idx="1"/>
          </p:nvPr>
        </p:nvSpPr>
        <p:spPr bwMode="auto">
          <a:noFill/>
        </p:spPr>
        <p:txBody>
          <a:bodyPr/>
          <a:lstStyle/>
          <a:p>
            <a:pPr eaLnBrk="1" hangingPunct="1"/>
            <a:r>
              <a:rPr lang="zh-CN" altLang="en-US">
                <a:latin typeface="Times New Roman" charset="0"/>
              </a:rPr>
              <a:t>那我们实验室管敏鑫教授领衔的科研团队，在药物性耳聋的分子机制和干预方面做了非常多的工作</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2"/>
          <p:cNvSpPr>
            <a:spLocks noRot="1" noChangeArrowheads="1" noTextEdit="1"/>
          </p:cNvSpPr>
          <p:nvPr>
            <p:ph type="sldImg"/>
          </p:nvPr>
        </p:nvSpPr>
        <p:spPr bwMode="auto">
          <a:noFill/>
          <a:ln>
            <a:solidFill>
              <a:srgbClr val="000000"/>
            </a:solidFill>
            <a:miter lim="800000"/>
            <a:headEnd/>
            <a:tailEnd/>
          </a:ln>
        </p:spPr>
      </p:sp>
      <p:sp>
        <p:nvSpPr>
          <p:cNvPr id="61443" name="Rectangle 3"/>
          <p:cNvSpPr>
            <a:spLocks noGrp="1" noChangeArrowheads="1"/>
          </p:cNvSpPr>
          <p:nvPr>
            <p:ph type="body" idx="1"/>
          </p:nvPr>
        </p:nvSpPr>
        <p:spPr bwMode="auto">
          <a:noFill/>
        </p:spPr>
        <p:txBody>
          <a:bodyPr/>
          <a:lstStyle/>
          <a:p>
            <a:endParaRPr lang="zh-CN" alt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EB499A17-6137-004A-87D3-7D4166273470}" type="slidenum">
              <a:rPr lang="zh-CN" altLang="en-US"/>
              <a:pPr/>
              <a:t>23</a:t>
            </a:fld>
            <a:endParaRPr lang="en-US" altLang="zh-CN"/>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35038" y="4416425"/>
            <a:ext cx="5140325" cy="4183063"/>
          </a:xfrm>
          <a:noFill/>
          <a:ln/>
        </p:spPr>
        <p:txBody>
          <a:bodyPr/>
          <a:lstStyle/>
          <a:p>
            <a:pPr eaLnBrk="1" hangingPunct="1"/>
            <a:endParaRPr lang="zh-CN" altLang="en-US">
              <a:ea typeface="宋体" charset="-122"/>
              <a:cs typeface="宋体"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EC42348F-57CE-3749-8910-9BAB0CB44787}" type="slidenum">
              <a:rPr lang="en-US" altLang="zh-CN"/>
              <a:pPr/>
              <a:t>24</a:t>
            </a:fld>
            <a:endParaRPr lang="en-US" altLang="zh-CN"/>
          </a:p>
        </p:txBody>
      </p:sp>
      <p:sp>
        <p:nvSpPr>
          <p:cNvPr id="49155" name="Rectangle 2"/>
          <p:cNvSpPr>
            <a:spLocks noRo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r>
              <a:rPr lang="zh-CN" altLang="en-US">
                <a:latin typeface="Times New Roman" charset="0"/>
              </a:rPr>
              <a:t>母系遗传（</a:t>
            </a:r>
            <a:r>
              <a:rPr lang="en-US" altLang="zh-CN">
                <a:latin typeface="Times New Roman" charset="0"/>
              </a:rPr>
              <a:t>maternal inheritance</a:t>
            </a:r>
            <a:r>
              <a:rPr lang="zh-CN" altLang="en-US">
                <a:latin typeface="Times New Roman" charset="0"/>
              </a:rPr>
              <a:t>），即母亲将</a:t>
            </a:r>
            <a:r>
              <a:rPr lang="en-US" altLang="zh-CN">
                <a:latin typeface="Times New Roman" charset="0"/>
              </a:rPr>
              <a:t>mtDNA</a:t>
            </a:r>
            <a:r>
              <a:rPr lang="zh-CN" altLang="en-US">
                <a:latin typeface="Times New Roman" charset="0"/>
              </a:rPr>
              <a:t>传递给她的女儿和儿子，但只有女儿能将其</a:t>
            </a:r>
            <a:r>
              <a:rPr lang="en-US" altLang="zh-CN">
                <a:latin typeface="Times New Roman" charset="0"/>
              </a:rPr>
              <a:t>mtDNA</a:t>
            </a:r>
            <a:r>
              <a:rPr lang="zh-CN" altLang="en-US">
                <a:latin typeface="Times New Roman" charset="0"/>
              </a:rPr>
              <a:t>传递给下一代。因此，如果具有相同临床症状的家族成员都是从女性传递下来的，就有可能是由</a:t>
            </a:r>
            <a:r>
              <a:rPr lang="en-US" altLang="zh-CN">
                <a:latin typeface="Times New Roman" charset="0"/>
              </a:rPr>
              <a:t>mtDNA</a:t>
            </a:r>
            <a:r>
              <a:rPr lang="zh-CN" altLang="en-US">
                <a:latin typeface="Times New Roman" charset="0"/>
              </a:rPr>
              <a:t>突变造成的。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31331CFB-E515-FD4F-9CB1-DB067F69741C}" type="slidenum">
              <a:rPr lang="en-US" altLang="zh-CN"/>
              <a:pPr/>
              <a:t>25</a:t>
            </a:fld>
            <a:endParaRPr lang="en-US" altLang="zh-CN"/>
          </a:p>
        </p:txBody>
      </p:sp>
      <p:sp>
        <p:nvSpPr>
          <p:cNvPr id="51203" name="Rectangle 2"/>
          <p:cNvSpPr>
            <a:spLocks noRot="1" noChangeArrowheads="1" noTextEdit="1"/>
          </p:cNvSpPr>
          <p:nvPr>
            <p:ph type="sldImg"/>
          </p:nvPr>
        </p:nvSpPr>
        <p:spPr bwMode="auto">
          <a:noFill/>
          <a:ln>
            <a:solidFill>
              <a:srgbClr val="000000"/>
            </a:solidFill>
            <a:miter lim="800000"/>
            <a:headEnd/>
            <a:tailEnd/>
          </a:ln>
        </p:spPr>
      </p:sp>
      <p:sp>
        <p:nvSpPr>
          <p:cNvPr id="51204" name="Rectangle 3"/>
          <p:cNvSpPr>
            <a:spLocks noGrp="1" noChangeArrowheads="1"/>
          </p:cNvSpPr>
          <p:nvPr>
            <p:ph type="body" idx="1"/>
          </p:nvPr>
        </p:nvSpPr>
        <p:spPr bwMode="auto">
          <a:noFill/>
        </p:spPr>
        <p:txBody>
          <a:bodyPr/>
          <a:lstStyle/>
          <a:p>
            <a:pPr eaLnBrk="1" hangingPunct="1"/>
            <a:r>
              <a:rPr lang="zh-CN" altLang="en-US">
                <a:latin typeface="Times New Roman" charset="0"/>
              </a:rPr>
              <a:t>指导携带线粒体</a:t>
            </a:r>
            <a:r>
              <a:rPr lang="en-US" altLang="zh-CN">
                <a:latin typeface="Times New Roman" charset="0"/>
              </a:rPr>
              <a:t>DNA A 1555G</a:t>
            </a:r>
            <a:r>
              <a:rPr lang="zh-CN" altLang="en-US">
                <a:latin typeface="Times New Roman" charset="0"/>
              </a:rPr>
              <a:t>基因突变但 发病的母系家族中的亲属用药，几乎每一个先证者</a:t>
            </a:r>
            <a:r>
              <a:rPr lang="en-US" altLang="zh-CN">
                <a:latin typeface="Times New Roman" charset="0"/>
              </a:rPr>
              <a:t>(</a:t>
            </a:r>
            <a:r>
              <a:rPr lang="zh-CN" altLang="en-US">
                <a:latin typeface="Times New Roman" charset="0"/>
              </a:rPr>
              <a:t>第一个就诊者</a:t>
            </a:r>
            <a:r>
              <a:rPr lang="en-US" altLang="zh-CN">
                <a:latin typeface="Times New Roman" charset="0"/>
              </a:rPr>
              <a:t>) </a:t>
            </a:r>
            <a:r>
              <a:rPr lang="zh-CN" altLang="en-US">
                <a:latin typeface="Times New Roman" charset="0"/>
              </a:rPr>
              <a:t>的兄弟姐妹及其所有母系成员都可 能是突变基因携带者，他们是潜在的药物性耳聋的最大受害者，应避免他们因使用氨基糖试类药物致聋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0599A8A4-F02B-D74F-BBF3-E15A73D28DA0}" type="slidenum">
              <a:rPr lang="zh-CN" altLang="en-US"/>
              <a:pPr/>
              <a:t>27</a:t>
            </a:fld>
            <a:endParaRPr lang="en-US" altLang="zh-CN"/>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xfrm>
            <a:off x="935038" y="4416425"/>
            <a:ext cx="5140325" cy="4183063"/>
          </a:xfrm>
          <a:noFill/>
          <a:ln/>
        </p:spPr>
        <p:txBody>
          <a:bodyPr/>
          <a:lstStyle/>
          <a:p>
            <a:pPr eaLnBrk="1" hangingPunct="1"/>
            <a:endParaRPr lang="zh-CN" altLang="en-US">
              <a:ea typeface="宋体" charset="-122"/>
              <a:cs typeface="宋体"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vmlDrawing" Target="../drawings/vmlDrawing2.vml"/><Relationship Id="rId2" Type="http://schemas.openxmlformats.org/officeDocument/2006/relationships/slideMaster" Target="../slideMasters/slideMaster1.xml"/><Relationship Id="rId3"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0" y="0"/>
          <a:ext cx="9144000" cy="6858000"/>
        </p:xfrm>
        <a:graphic>
          <a:graphicData uri="http://schemas.openxmlformats.org/presentationml/2006/ole">
            <p:oleObj spid="_x0000_s119810" name="Photo Editor Photo" r:id="rId3" imgW="28571429" imgH="21428571" progId="">
              <p:embed/>
            </p:oleObj>
          </a:graphicData>
        </a:graphic>
      </p:graphicFrame>
      <p:sp>
        <p:nvSpPr>
          <p:cNvPr id="4099" name="Rectangle 3"/>
          <p:cNvSpPr>
            <a:spLocks noGrp="1" noChangeArrowheads="1"/>
          </p:cNvSpPr>
          <p:nvPr>
            <p:ph type="ctrTitle"/>
          </p:nvPr>
        </p:nvSpPr>
        <p:spPr>
          <a:xfrm>
            <a:off x="685800" y="1447800"/>
            <a:ext cx="7772400" cy="1470025"/>
          </a:xfrm>
        </p:spPr>
        <p:txBody>
          <a:bodyPr/>
          <a:lstStyle>
            <a:lvl1pPr>
              <a:defRPr/>
            </a:lvl1pPr>
          </a:lstStyle>
          <a:p>
            <a:r>
              <a:rPr lang="en-US" altLang="zh-CN"/>
              <a:t>Click to edit Master title style</a:t>
            </a:r>
          </a:p>
        </p:txBody>
      </p:sp>
      <p:sp>
        <p:nvSpPr>
          <p:cNvPr id="4100" name="Rectangle 4"/>
          <p:cNvSpPr>
            <a:spLocks noGrp="1" noChangeArrowheads="1"/>
          </p:cNvSpPr>
          <p:nvPr>
            <p:ph type="subTitle" idx="1"/>
          </p:nvPr>
        </p:nvSpPr>
        <p:spPr>
          <a:xfrm>
            <a:off x="1371600" y="3352800"/>
            <a:ext cx="6400800" cy="1752600"/>
          </a:xfrm>
        </p:spPr>
        <p:txBody>
          <a:bodyPr/>
          <a:lstStyle>
            <a:lvl1pPr marL="0" indent="0" algn="ctr">
              <a:buFontTx/>
              <a:buNone/>
              <a:defRPr/>
            </a:lvl1pPr>
          </a:lstStyle>
          <a:p>
            <a:r>
              <a:rPr lang="en-US" altLang="zh-CN"/>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ltLang="zh-CN"/>
          </a:p>
        </p:txBody>
      </p:sp>
      <p:sp>
        <p:nvSpPr>
          <p:cNvPr id="6" name="Rectangle 6"/>
          <p:cNvSpPr>
            <a:spLocks noGrp="1" noChangeArrowheads="1"/>
          </p:cNvSpPr>
          <p:nvPr>
            <p:ph type="ftr" sz="quarter" idx="11"/>
          </p:nvPr>
        </p:nvSpPr>
        <p:spPr/>
        <p:txBody>
          <a:bodyPr/>
          <a:lstStyle>
            <a:lvl1pPr>
              <a:defRPr/>
            </a:lvl1pPr>
          </a:lstStyle>
          <a:p>
            <a:pPr>
              <a:defRPr/>
            </a:pPr>
            <a:endParaRPr lang="en-US" altLang="zh-CN"/>
          </a:p>
        </p:txBody>
      </p:sp>
      <p:sp>
        <p:nvSpPr>
          <p:cNvPr id="7" name="Rectangle 7"/>
          <p:cNvSpPr>
            <a:spLocks noGrp="1" noChangeArrowheads="1"/>
          </p:cNvSpPr>
          <p:nvPr>
            <p:ph type="sldNum" sz="quarter" idx="12"/>
          </p:nvPr>
        </p:nvSpPr>
        <p:spPr/>
        <p:txBody>
          <a:bodyPr/>
          <a:lstStyle>
            <a:lvl1pPr>
              <a:defRPr/>
            </a:lvl1pPr>
          </a:lstStyle>
          <a:p>
            <a:pPr>
              <a:defRPr/>
            </a:pPr>
            <a:fld id="{AE22C6D9-0690-6944-9CEC-607F76A181AB}" type="slidenum">
              <a:rPr lang="zh-CN" altLang="en-US"/>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D911473-3D1A-D548-848E-5A143857590D}" type="slidenum">
              <a:rPr lang="zh-CN" altLang="en-US"/>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83EF0D6-0DEA-BE4B-A801-860C28895D1D}" type="slidenum">
              <a:rPr lang="zh-CN" altLang="en-US"/>
              <a:pPr>
                <a:defRPr/>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3E920144-2059-8C43-BAD8-68C8A52CA7BC}" type="slidenum">
              <a:rPr lang="zh-CN" altLang="en-US"/>
              <a:pPr>
                <a:defRPr/>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30662639-3EA1-E546-A593-CA61A66D8A94}" type="slidenum">
              <a:rPr lang="zh-CN" altLang="en-US"/>
              <a:pPr>
                <a:defRPr/>
              </a:pPr>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FB2C310C-57DA-004C-B182-E27E0DF45E4C}" type="slidenum">
              <a:rPr lang="zh-CN" altLang="en-US"/>
              <a:pPr>
                <a:defRPr/>
              </a:pPr>
              <a:t>‹#›</a:t>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758F0A95-0B79-5342-8B61-706701FF5DBC}" type="slidenum">
              <a:rPr lang="zh-CN" altLang="en-US"/>
              <a:pPr>
                <a:defRPr/>
              </a:pPr>
              <a:t>‹#›</a:t>
            </a:fld>
            <a:endParaRPr lang="en-US"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标题 1"/>
          <p:cNvSpPr>
            <a:spLocks noGrp="1"/>
          </p:cNvSpPr>
          <p:nvPr>
            <p:ph type="title"/>
          </p:nvPr>
        </p:nvSpPr>
        <p:spPr>
          <a:xfrm>
            <a:off x="0" y="0"/>
            <a:ext cx="9144000" cy="1000108"/>
          </a:xfrm>
          <a:solidFill>
            <a:srgbClr val="5E9EFF"/>
          </a:solidFill>
        </p:spPr>
        <p:txBody>
          <a:bodyPr/>
          <a:lstStyle/>
          <a:p>
            <a:r>
              <a:rPr lang="zh-CN" altLang="en-US" dirty="0" smtClean="0"/>
              <a:t>单击此处编辑母版标题样式</a:t>
            </a:r>
            <a:endParaRPr lang="zh-CN" altLang="en-US" dirty="0"/>
          </a:p>
        </p:txBody>
      </p:sp>
      <p:sp>
        <p:nvSpPr>
          <p:cNvPr id="4" name="日期占位符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fld id="{9B927231-55CC-0C44-AB29-4534BF6C9065}" type="datetime1">
              <a:rPr lang="zh-CN" altLang="en-US"/>
              <a:pPr>
                <a:defRPr/>
              </a:pPr>
              <a:t>7/30/11</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406547B7-503B-624A-89F4-86B21E8F1C6F}" type="slidenum">
              <a:rPr lang="zh-CN" altLang="en-US"/>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346F6D0A-2C94-EE49-A5E2-977B60D61370}" type="slidenum">
              <a:rPr lang="zh-CN" altLang="en-US"/>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ACAE09A6-D351-954D-B023-5C5ACE5757CC}" type="slidenum">
              <a:rPr lang="zh-CN" altLang="en-US"/>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CDC6370A-BDEC-EF44-9F56-A26CED4BBA1C}" type="slidenum">
              <a:rPr lang="zh-CN" altLang="en-US"/>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E88FDE70-9344-A443-85F7-77E351567F2F}" type="slidenum">
              <a:rPr lang="zh-CN" altLang="en-US"/>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2F09529E-7BB6-A443-8BD2-6E0AF8770B4C}" type="slidenum">
              <a:rPr lang="zh-CN" altLang="en-US"/>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A297E493-3E27-5947-8253-4F96FE1FDAA7}" type="slidenum">
              <a:rPr lang="zh-CN" altLang="en-US"/>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AD0C8BDA-E1F3-8C44-920E-51E5A1C044C1}" type="slidenum">
              <a:rPr lang="zh-CN" altLang="en-US"/>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vmlDrawing" Target="../drawings/vmlDrawing1.vml"/><Relationship Id="rId19" Type="http://schemas.openxmlformats.org/officeDocument/2006/relationships/oleObject" Target="../embeddings/oleObject1.bin"/><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p:oleObj spid="_x0000_s1026" name="Photo Editor Photo" r:id="rId19" imgW="28571429" imgH="21428571" progId="">
              <p:embed/>
            </p:oleObj>
          </a:graphicData>
        </a:graphic>
      </p:graphicFrame>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i="0">
                <a:solidFill>
                  <a:schemeClr val="bg1"/>
                </a:solidFill>
                <a:latin typeface="Arial" charset="0"/>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solidFill>
                  <a:schemeClr val="bg1"/>
                </a:solidFill>
                <a:latin typeface="Arial"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i="0">
                <a:solidFill>
                  <a:schemeClr val="bg1"/>
                </a:solidFill>
                <a:latin typeface="Arial" charset="0"/>
              </a:defRPr>
            </a:lvl1pPr>
          </a:lstStyle>
          <a:p>
            <a:pPr>
              <a:defRPr/>
            </a:pPr>
            <a:fld id="{3D6B9474-96D7-0E49-BF9F-C403C59E9639}"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711"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2" r:id="rId16"/>
  </p:sldLayoutIdLst>
  <p:txStyles>
    <p:titleStyle>
      <a:lvl1pPr algn="ctr" rtl="0" eaLnBrk="0" fontAlgn="base" hangingPunct="0">
        <a:spcBef>
          <a:spcPct val="0"/>
        </a:spcBef>
        <a:spcAft>
          <a:spcPct val="0"/>
        </a:spcAft>
        <a:defRPr sz="4400">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1"/>
          </a:solidFill>
          <a:latin typeface="Tahoma" charset="0"/>
          <a:ea typeface="ＭＳ Ｐゴシック" charset="-128"/>
          <a:cs typeface="ＭＳ Ｐゴシック" charset="-128"/>
        </a:defRPr>
      </a:lvl2pPr>
      <a:lvl3pPr algn="ctr" rtl="0" eaLnBrk="0" fontAlgn="base" hangingPunct="0">
        <a:spcBef>
          <a:spcPct val="0"/>
        </a:spcBef>
        <a:spcAft>
          <a:spcPct val="0"/>
        </a:spcAft>
        <a:defRPr sz="4400">
          <a:solidFill>
            <a:schemeClr val="bg1"/>
          </a:solidFill>
          <a:latin typeface="Tahoma" charset="0"/>
          <a:ea typeface="ＭＳ Ｐゴシック" charset="-128"/>
          <a:cs typeface="ＭＳ Ｐゴシック" charset="-128"/>
        </a:defRPr>
      </a:lvl3pPr>
      <a:lvl4pPr algn="ctr" rtl="0" eaLnBrk="0" fontAlgn="base" hangingPunct="0">
        <a:spcBef>
          <a:spcPct val="0"/>
        </a:spcBef>
        <a:spcAft>
          <a:spcPct val="0"/>
        </a:spcAft>
        <a:defRPr sz="4400">
          <a:solidFill>
            <a:schemeClr val="bg1"/>
          </a:solidFill>
          <a:latin typeface="Tahoma" charset="0"/>
          <a:ea typeface="ＭＳ Ｐゴシック" charset="-128"/>
          <a:cs typeface="ＭＳ Ｐゴシック" charset="-128"/>
        </a:defRPr>
      </a:lvl4pPr>
      <a:lvl5pPr algn="ctr" rtl="0" eaLnBrk="0" fontAlgn="base" hangingPunct="0">
        <a:spcBef>
          <a:spcPct val="0"/>
        </a:spcBef>
        <a:spcAft>
          <a:spcPct val="0"/>
        </a:spcAft>
        <a:defRPr sz="4400">
          <a:solidFill>
            <a:schemeClr val="bg1"/>
          </a:solidFill>
          <a:latin typeface="Tahoma" charset="0"/>
          <a:ea typeface="ＭＳ Ｐゴシック" charset="-128"/>
          <a:cs typeface="ＭＳ Ｐゴシック" charset="-128"/>
        </a:defRPr>
      </a:lvl5pPr>
      <a:lvl6pPr marL="457200" algn="ctr" rtl="0" fontAlgn="base">
        <a:spcBef>
          <a:spcPct val="0"/>
        </a:spcBef>
        <a:spcAft>
          <a:spcPct val="0"/>
        </a:spcAft>
        <a:defRPr sz="4400">
          <a:solidFill>
            <a:schemeClr val="bg1"/>
          </a:solidFill>
          <a:latin typeface="Tahoma" charset="0"/>
        </a:defRPr>
      </a:lvl6pPr>
      <a:lvl7pPr marL="914400" algn="ctr" rtl="0" fontAlgn="base">
        <a:spcBef>
          <a:spcPct val="0"/>
        </a:spcBef>
        <a:spcAft>
          <a:spcPct val="0"/>
        </a:spcAft>
        <a:defRPr sz="4400">
          <a:solidFill>
            <a:schemeClr val="bg1"/>
          </a:solidFill>
          <a:latin typeface="Tahoma" charset="0"/>
        </a:defRPr>
      </a:lvl7pPr>
      <a:lvl8pPr marL="1371600" algn="ctr" rtl="0" fontAlgn="base">
        <a:spcBef>
          <a:spcPct val="0"/>
        </a:spcBef>
        <a:spcAft>
          <a:spcPct val="0"/>
        </a:spcAft>
        <a:defRPr sz="4400">
          <a:solidFill>
            <a:schemeClr val="bg1"/>
          </a:solidFill>
          <a:latin typeface="Tahoma" charset="0"/>
        </a:defRPr>
      </a:lvl8pPr>
      <a:lvl9pPr marL="1828800" algn="ctr" rtl="0" fontAlgn="base">
        <a:spcBef>
          <a:spcPct val="0"/>
        </a:spcBef>
        <a:spcAft>
          <a:spcPct val="0"/>
        </a:spcAft>
        <a:defRPr sz="4400">
          <a:solidFill>
            <a:schemeClr val="bg1"/>
          </a:solidFill>
          <a:latin typeface="Tahoma"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bg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bg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bg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bg1"/>
          </a:solidFill>
          <a:latin typeface="+mn-lt"/>
          <a:ea typeface="ＭＳ Ｐゴシック" charset="-128"/>
        </a:defRPr>
      </a:lvl5pPr>
      <a:lvl6pPr marL="2514600" indent="-228600" algn="l" rtl="0" fontAlgn="base">
        <a:spcBef>
          <a:spcPct val="20000"/>
        </a:spcBef>
        <a:spcAft>
          <a:spcPct val="0"/>
        </a:spcAft>
        <a:buChar char="»"/>
        <a:defRPr sz="1600">
          <a:solidFill>
            <a:schemeClr val="bg1"/>
          </a:solidFill>
          <a:latin typeface="+mn-lt"/>
          <a:ea typeface="ＭＳ Ｐゴシック" charset="-128"/>
        </a:defRPr>
      </a:lvl6pPr>
      <a:lvl7pPr marL="2971800" indent="-228600" algn="l" rtl="0" fontAlgn="base">
        <a:spcBef>
          <a:spcPct val="20000"/>
        </a:spcBef>
        <a:spcAft>
          <a:spcPct val="0"/>
        </a:spcAft>
        <a:buChar char="»"/>
        <a:defRPr sz="1600">
          <a:solidFill>
            <a:schemeClr val="bg1"/>
          </a:solidFill>
          <a:latin typeface="+mn-lt"/>
          <a:ea typeface="ＭＳ Ｐゴシック" charset="-128"/>
        </a:defRPr>
      </a:lvl7pPr>
      <a:lvl8pPr marL="3429000" indent="-228600" algn="l" rtl="0" fontAlgn="base">
        <a:spcBef>
          <a:spcPct val="20000"/>
        </a:spcBef>
        <a:spcAft>
          <a:spcPct val="0"/>
        </a:spcAft>
        <a:buChar char="»"/>
        <a:defRPr sz="1600">
          <a:solidFill>
            <a:schemeClr val="bg1"/>
          </a:solidFill>
          <a:latin typeface="+mn-lt"/>
          <a:ea typeface="ＭＳ Ｐゴシック" charset="-128"/>
        </a:defRPr>
      </a:lvl8pPr>
      <a:lvl9pPr marL="3886200" indent="-228600" algn="l" rtl="0" fontAlgn="base">
        <a:spcBef>
          <a:spcPct val="20000"/>
        </a:spcBef>
        <a:spcAft>
          <a:spcPct val="0"/>
        </a:spcAft>
        <a:buChar char="»"/>
        <a:defRPr sz="1600">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df"/><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8.jpeg"/><Relationship Id="rId5" Type="http://schemas.openxmlformats.org/officeDocument/2006/relationships/oleObject" Target="../embeddings/oleObject5.bin"/><Relationship Id="rId1" Type="http://schemas.openxmlformats.org/officeDocument/2006/relationships/vmlDrawing" Target="../drawings/vmlDrawing5.vml"/><Relationship Id="rId2"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6.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jpeg"/><Relationship Id="rId3"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Microsoft_Word_97_-_2004_Document1.doc"/><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3" Type="http://schemas.openxmlformats.org/officeDocument/2006/relationships/image" Target="../media/image35.wmf"/><Relationship Id="rId4" Type="http://schemas.openxmlformats.org/officeDocument/2006/relationships/image" Target="../media/image36.w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5.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2.wmf"/><Relationship Id="rId4" Type="http://schemas.openxmlformats.org/officeDocument/2006/relationships/image" Target="../media/image43.wmf"/><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Microsoft_Word_97_-_2004_Document2.doc"/><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vmlDrawing" Target="../drawings/vmlDrawing3.vml"/><Relationship Id="rId2" Type="http://schemas.openxmlformats.org/officeDocument/2006/relationships/slideLayout" Target="../slideLayouts/slideLayout12.xml"/><Relationship Id="rId3"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4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1.jpeg"/></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emf"/><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4"/>
          <p:cNvSpPr>
            <a:spLocks noGrp="1" noChangeArrowheads="1"/>
          </p:cNvSpPr>
          <p:nvPr>
            <p:ph type="ctrTitle"/>
          </p:nvPr>
        </p:nvSpPr>
        <p:spPr>
          <a:xfrm>
            <a:off x="762000" y="4191000"/>
            <a:ext cx="7315200" cy="1470025"/>
          </a:xfrm>
        </p:spPr>
        <p:txBody>
          <a:bodyPr/>
          <a:lstStyle/>
          <a:p>
            <a:pPr eaLnBrk="1" hangingPunct="1"/>
            <a:r>
              <a:rPr lang="zh-CN" altLang="en-US" sz="4000" b="1" smtClean="0">
                <a:latin typeface="Times New Roman" charset="0"/>
              </a:rPr>
              <a:t>浙江大学生命科学学院</a:t>
            </a:r>
            <a:endParaRPr lang="en-US" altLang="zh-CN" sz="4000" smtClean="0">
              <a:latin typeface="Times New Roman" charset="0"/>
              <a:ea typeface="宋体" charset="-122"/>
              <a:cs typeface="宋体" charset="-122"/>
            </a:endParaRPr>
          </a:p>
        </p:txBody>
      </p:sp>
      <p:sp>
        <p:nvSpPr>
          <p:cNvPr id="18435" name="Rectangle 5"/>
          <p:cNvSpPr>
            <a:spLocks noGrp="1" noChangeArrowheads="1"/>
          </p:cNvSpPr>
          <p:nvPr>
            <p:ph type="subTitle" idx="1"/>
          </p:nvPr>
        </p:nvSpPr>
        <p:spPr>
          <a:xfrm>
            <a:off x="1371600" y="2895600"/>
            <a:ext cx="6400800" cy="1295400"/>
          </a:xfrm>
        </p:spPr>
        <p:txBody>
          <a:bodyPr/>
          <a:lstStyle/>
          <a:p>
            <a:pPr eaLnBrk="1" hangingPunct="1">
              <a:lnSpc>
                <a:spcPct val="150000"/>
              </a:lnSpc>
            </a:pPr>
            <a:r>
              <a:rPr lang="zh-CN" altLang="en-US" sz="4200" b="1" dirty="0" smtClean="0">
                <a:latin typeface="宋体" charset="-122"/>
              </a:rPr>
              <a:t>管敏鑫</a:t>
            </a:r>
          </a:p>
          <a:p>
            <a:pPr eaLnBrk="1" hangingPunct="1"/>
            <a:endParaRPr lang="zh-CN" altLang="en-US" sz="3600" dirty="0" smtClean="0">
              <a:latin typeface="Times New Roman" charset="0"/>
              <a:ea typeface="宋体" charset="-122"/>
              <a:cs typeface="宋体" charset="-122"/>
            </a:endParaRPr>
          </a:p>
        </p:txBody>
      </p:sp>
      <p:sp>
        <p:nvSpPr>
          <p:cNvPr id="18436" name="Text Box 7"/>
          <p:cNvSpPr txBox="1">
            <a:spLocks noChangeArrowheads="1"/>
          </p:cNvSpPr>
          <p:nvPr/>
        </p:nvSpPr>
        <p:spPr bwMode="auto">
          <a:xfrm>
            <a:off x="228600" y="152400"/>
            <a:ext cx="1143000" cy="366713"/>
          </a:xfrm>
          <a:prstGeom prst="rect">
            <a:avLst/>
          </a:prstGeom>
          <a:noFill/>
          <a:ln w="9525">
            <a:noFill/>
            <a:miter lim="800000"/>
            <a:headEnd/>
            <a:tailEnd/>
          </a:ln>
        </p:spPr>
        <p:txBody>
          <a:bodyPr>
            <a:prstTxWarp prst="textNoShape">
              <a:avLst/>
            </a:prstTxWarp>
            <a:spAutoFit/>
          </a:bodyPr>
          <a:lstStyle/>
          <a:p>
            <a:pPr algn="l" eaLnBrk="1" hangingPunct="1">
              <a:spcBef>
                <a:spcPct val="50000"/>
              </a:spcBef>
            </a:pPr>
            <a:endParaRPr lang="zh-CN" altLang="en-US" sz="1800" i="0">
              <a:latin typeface="Arial" charset="0"/>
            </a:endParaRPr>
          </a:p>
        </p:txBody>
      </p:sp>
      <p:pic>
        <p:nvPicPr>
          <p:cNvPr id="18437" name="Picture 9" descr="Untitled-3"/>
          <p:cNvPicPr>
            <a:picLocks noChangeAspect="1" noChangeArrowheads="1"/>
          </p:cNvPicPr>
          <p:nvPr/>
        </p:nvPicPr>
        <p:blipFill>
          <a:blip r:embed="rId2"/>
          <a:srcRect/>
          <a:stretch>
            <a:fillRect/>
          </a:stretch>
        </p:blipFill>
        <p:spPr bwMode="auto">
          <a:xfrm>
            <a:off x="457200" y="533400"/>
            <a:ext cx="685800" cy="1524000"/>
          </a:xfrm>
          <a:prstGeom prst="rect">
            <a:avLst/>
          </a:prstGeom>
          <a:noFill/>
          <a:ln w="9525">
            <a:noFill/>
            <a:miter lim="800000"/>
            <a:headEnd/>
            <a:tailEnd/>
          </a:ln>
        </p:spPr>
      </p:pic>
      <p:sp>
        <p:nvSpPr>
          <p:cNvPr id="18438" name="Rectangle 13"/>
          <p:cNvSpPr>
            <a:spLocks noChangeArrowheads="1"/>
          </p:cNvSpPr>
          <p:nvPr/>
        </p:nvSpPr>
        <p:spPr bwMode="auto">
          <a:xfrm>
            <a:off x="914400" y="762000"/>
            <a:ext cx="8229600" cy="1066800"/>
          </a:xfrm>
          <a:prstGeom prst="rect">
            <a:avLst/>
          </a:prstGeom>
          <a:noFill/>
          <a:ln w="9525">
            <a:noFill/>
            <a:miter lim="800000"/>
            <a:headEnd/>
            <a:tailEnd/>
          </a:ln>
        </p:spPr>
        <p:txBody>
          <a:bodyPr>
            <a:prstTxWarp prst="textNoShape">
              <a:avLst/>
            </a:prstTxWarp>
          </a:bodyPr>
          <a:lstStyle/>
          <a:p>
            <a:pPr eaLnBrk="1" hangingPunct="1">
              <a:lnSpc>
                <a:spcPct val="80000"/>
              </a:lnSpc>
              <a:spcBef>
                <a:spcPct val="20000"/>
              </a:spcBef>
            </a:pPr>
            <a:endParaRPr lang="en-US" altLang="zh-CN" sz="3600" i="0">
              <a:solidFill>
                <a:schemeClr val="bg1"/>
              </a:solidFill>
            </a:endParaRPr>
          </a:p>
        </p:txBody>
      </p:sp>
      <p:sp>
        <p:nvSpPr>
          <p:cNvPr id="18439" name="Rectangle 16"/>
          <p:cNvSpPr>
            <a:spLocks noRot="1" noChangeArrowheads="1"/>
          </p:cNvSpPr>
          <p:nvPr/>
        </p:nvSpPr>
        <p:spPr bwMode="auto">
          <a:xfrm>
            <a:off x="552450" y="228600"/>
            <a:ext cx="8591550" cy="2209800"/>
          </a:xfrm>
          <a:prstGeom prst="rect">
            <a:avLst/>
          </a:prstGeom>
          <a:noFill/>
          <a:ln w="9525">
            <a:noFill/>
            <a:miter lim="800000"/>
            <a:headEnd/>
            <a:tailEnd/>
          </a:ln>
        </p:spPr>
        <p:txBody>
          <a:bodyPr anchor="ctr">
            <a:prstTxWarp prst="textNoShape">
              <a:avLst/>
            </a:prstTxWarp>
          </a:bodyPr>
          <a:lstStyle/>
          <a:p>
            <a:pPr eaLnBrk="1" hangingPunct="1"/>
            <a:r>
              <a:rPr lang="zh-CN" altLang="en-US" sz="4400" dirty="0">
                <a:solidFill>
                  <a:srgbClr val="FFFF00"/>
                </a:solidFill>
              </a:rPr>
              <a:t>线粒</a:t>
            </a:r>
            <a:r>
              <a:rPr lang="zh-CN" altLang="en-US" sz="4400" dirty="0" smtClean="0">
                <a:solidFill>
                  <a:srgbClr val="FFFF00"/>
                </a:solidFill>
              </a:rPr>
              <a:t>体</a:t>
            </a:r>
            <a:r>
              <a:rPr lang="zh-CN" altLang="en-US" sz="4400" dirty="0">
                <a:solidFill>
                  <a:srgbClr val="FFFF00"/>
                </a:solidFill>
              </a:rPr>
              <a:t>功</a:t>
            </a:r>
            <a:r>
              <a:rPr lang="zh-CN" altLang="en-US" sz="4400" dirty="0" smtClean="0">
                <a:solidFill>
                  <a:srgbClr val="FFFF00"/>
                </a:solidFill>
              </a:rPr>
              <a:t>能缺</a:t>
            </a:r>
            <a:r>
              <a:rPr lang="zh-CN" altLang="en-US" sz="4400" dirty="0">
                <a:solidFill>
                  <a:srgbClr val="FFFF00"/>
                </a:solidFill>
              </a:rPr>
              <a:t>陷</a:t>
            </a:r>
            <a:r>
              <a:rPr lang="zh-CN" altLang="en-US" sz="4400" dirty="0" smtClean="0">
                <a:solidFill>
                  <a:srgbClr val="FFFF00"/>
                </a:solidFill>
              </a:rPr>
              <a:t>和</a:t>
            </a:r>
            <a:r>
              <a:rPr lang="zh-CN" altLang="en-US" sz="4400" i="0" dirty="0" smtClean="0">
                <a:solidFill>
                  <a:srgbClr val="FFFF00"/>
                </a:solidFill>
              </a:rPr>
              <a:t>人类疾</a:t>
            </a:r>
            <a:r>
              <a:rPr lang="zh-CN" altLang="en-US" sz="4400" i="0" dirty="0">
                <a:solidFill>
                  <a:srgbClr val="FFFF00"/>
                </a:solidFill>
              </a:rPr>
              <a:t>病</a:t>
            </a:r>
            <a:r>
              <a:rPr lang="en-US" sz="4400" dirty="0" smtClean="0">
                <a:solidFill>
                  <a:srgbClr val="FFFF00"/>
                </a:solidFill>
              </a:rPr>
              <a:t>  </a:t>
            </a:r>
            <a:endParaRPr lang="en-US" altLang="zh-CN" sz="4400" dirty="0">
              <a:solidFill>
                <a:srgbClr val="FFFF00"/>
              </a:solidFill>
              <a:latin typeface="Tahoma" charset="0"/>
              <a:ea typeface="黑体" pitchFamily="2" charset="-122"/>
              <a:cs typeface="黑体" pitchFamily="2"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solidFill>
                  <a:srgbClr val="FFFF00"/>
                </a:solidFill>
              </a:rPr>
              <a:t>线粒体</a:t>
            </a:r>
            <a:r>
              <a:rPr lang="en-US" dirty="0" smtClean="0">
                <a:solidFill>
                  <a:srgbClr val="FFFF00"/>
                </a:solidFill>
              </a:rPr>
              <a:t>DNA</a:t>
            </a:r>
            <a:r>
              <a:rPr lang="zh-CN" altLang="en-US" dirty="0" smtClean="0">
                <a:solidFill>
                  <a:srgbClr val="FFFF00"/>
                </a:solidFill>
              </a:rPr>
              <a:t>的阈值效应</a:t>
            </a:r>
            <a:r>
              <a:rPr lang="en-US" dirty="0" smtClean="0">
                <a:solidFill>
                  <a:srgbClr val="FFFF00"/>
                </a:solidFill>
              </a:rPr>
              <a:t> </a:t>
            </a:r>
            <a:endParaRPr lang="en-US" dirty="0">
              <a:solidFill>
                <a:srgbClr val="FFFF00"/>
              </a:solidFill>
            </a:endParaRPr>
          </a:p>
        </p:txBody>
      </p:sp>
      <p:sp>
        <p:nvSpPr>
          <p:cNvPr id="3" name="Text Placeholder 2"/>
          <p:cNvSpPr>
            <a:spLocks noGrp="1"/>
          </p:cNvSpPr>
          <p:nvPr>
            <p:ph type="body" sz="half" idx="1"/>
          </p:nvPr>
        </p:nvSpPr>
        <p:spPr>
          <a:xfrm>
            <a:off x="457200" y="1600200"/>
            <a:ext cx="9067800" cy="4525963"/>
          </a:xfrm>
        </p:spPr>
        <p:txBody>
          <a:bodyPr/>
          <a:lstStyle/>
          <a:p>
            <a:r>
              <a:rPr lang="zh-CN" altLang="en-US" dirty="0" smtClean="0"/>
              <a:t>同质性（</a:t>
            </a:r>
            <a:r>
              <a:rPr lang="en-US" dirty="0" err="1" smtClean="0"/>
              <a:t>homoplasmy</a:t>
            </a:r>
            <a:r>
              <a:rPr lang="zh-CN" altLang="en-US" dirty="0" smtClean="0"/>
              <a:t>）</a:t>
            </a:r>
            <a:r>
              <a:rPr lang="en-US" altLang="zh-CN" dirty="0" smtClean="0"/>
              <a:t>:</a:t>
            </a:r>
            <a:r>
              <a:rPr lang="zh-CN" altLang="en-US" dirty="0" smtClean="0"/>
              <a:t>在正常人的细胞中，所有的</a:t>
            </a:r>
            <a:r>
              <a:rPr lang="en-US" dirty="0" err="1" smtClean="0"/>
              <a:t>mtDNA</a:t>
            </a:r>
            <a:r>
              <a:rPr lang="zh-CN" altLang="en-US" dirty="0" smtClean="0"/>
              <a:t>都来源于母亲的卵细胞，若每个细胞内的所有</a:t>
            </a:r>
            <a:r>
              <a:rPr lang="en-US" dirty="0" err="1" smtClean="0"/>
              <a:t>mtDNA</a:t>
            </a:r>
            <a:r>
              <a:rPr lang="zh-CN" altLang="en-US" dirty="0" smtClean="0"/>
              <a:t>都相同，全部突变或者全部正常。</a:t>
            </a:r>
            <a:endParaRPr lang="en-US" altLang="zh-CN" dirty="0" smtClean="0"/>
          </a:p>
          <a:p>
            <a:r>
              <a:rPr lang="zh-CN" altLang="en-US" dirty="0" smtClean="0"/>
              <a:t>异质性（</a:t>
            </a:r>
            <a:r>
              <a:rPr lang="en-US" dirty="0" err="1" smtClean="0"/>
              <a:t>heteroplasmy</a:t>
            </a:r>
            <a:r>
              <a:rPr lang="zh-CN" altLang="en-US" dirty="0" smtClean="0"/>
              <a:t>）。而在同一细胞里的</a:t>
            </a:r>
            <a:r>
              <a:rPr lang="en-US" dirty="0" err="1" smtClean="0"/>
              <a:t>mtDNA</a:t>
            </a:r>
            <a:r>
              <a:rPr lang="zh-CN" altLang="en-US" dirty="0" smtClean="0"/>
              <a:t>同时存在野生型</a:t>
            </a:r>
            <a:r>
              <a:rPr lang="en-US" dirty="0" err="1" smtClean="0"/>
              <a:t>mtDNA</a:t>
            </a:r>
            <a:r>
              <a:rPr lang="zh-CN" altLang="en-US" dirty="0" smtClean="0"/>
              <a:t>和突变型</a:t>
            </a:r>
            <a:r>
              <a:rPr lang="en-US" dirty="0" err="1" smtClean="0"/>
              <a:t>mtDNA</a:t>
            </a:r>
            <a:r>
              <a:rPr lang="zh-CN" altLang="en-US" dirty="0" smtClean="0"/>
              <a:t>，</a:t>
            </a:r>
            <a:endParaRPr lang="en-US" altLang="zh-CN" dirty="0" smtClean="0"/>
          </a:p>
          <a:p>
            <a:r>
              <a:rPr lang="zh-CN" altLang="en-US" dirty="0" smtClean="0"/>
              <a:t>在异质性细胞中，异质性细胞的表现型依赖于细胞内突变型和野生型</a:t>
            </a:r>
            <a:r>
              <a:rPr lang="en-US" dirty="0" err="1" smtClean="0"/>
              <a:t>mtDNA</a:t>
            </a:r>
            <a:r>
              <a:rPr lang="zh-CN" altLang="en-US" dirty="0" smtClean="0"/>
              <a:t>的相对比例，能引起特定组织器官功能障碍的突变</a:t>
            </a:r>
            <a:r>
              <a:rPr lang="en-US" dirty="0" err="1" smtClean="0"/>
              <a:t>mtDNA</a:t>
            </a:r>
            <a:r>
              <a:rPr lang="zh-CN" altLang="en-US" dirty="0" smtClean="0"/>
              <a:t>的最少数量称阈值。</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solidFill>
                  <a:srgbClr val="FFFF00"/>
                </a:solidFill>
              </a:rPr>
              <a:t>线粒体</a:t>
            </a:r>
            <a:r>
              <a:rPr lang="en-US" dirty="0" smtClean="0">
                <a:solidFill>
                  <a:srgbClr val="FFFF00"/>
                </a:solidFill>
              </a:rPr>
              <a:t>DNA</a:t>
            </a:r>
            <a:r>
              <a:rPr lang="zh-CN" altLang="en-US" dirty="0" smtClean="0">
                <a:solidFill>
                  <a:srgbClr val="FFFF00"/>
                </a:solidFill>
              </a:rPr>
              <a:t>的遗传瓶颈</a:t>
            </a:r>
            <a:r>
              <a:rPr lang="en-US" dirty="0" smtClean="0"/>
              <a:t/>
            </a:r>
            <a:br>
              <a:rPr lang="en-US" dirty="0" smtClean="0"/>
            </a:br>
            <a:endParaRPr lang="en-US" dirty="0"/>
          </a:p>
        </p:txBody>
      </p:sp>
      <p:sp>
        <p:nvSpPr>
          <p:cNvPr id="3" name="Text Placeholder 2"/>
          <p:cNvSpPr>
            <a:spLocks noGrp="1"/>
          </p:cNvSpPr>
          <p:nvPr>
            <p:ph type="body" sz="half" idx="1"/>
          </p:nvPr>
        </p:nvSpPr>
        <p:spPr>
          <a:xfrm>
            <a:off x="533400" y="1295400"/>
            <a:ext cx="8382000" cy="4648201"/>
          </a:xfrm>
        </p:spPr>
        <p:txBody>
          <a:bodyPr/>
          <a:lstStyle/>
          <a:p>
            <a:r>
              <a:rPr lang="zh-CN" altLang="en-US" sz="3200" dirty="0" smtClean="0"/>
              <a:t>卵母细胞中大约有</a:t>
            </a:r>
            <a:r>
              <a:rPr lang="en-US" sz="3200" dirty="0" smtClean="0"/>
              <a:t>10</a:t>
            </a:r>
            <a:r>
              <a:rPr lang="zh-CN" altLang="en-US" sz="3200" dirty="0" smtClean="0"/>
              <a:t>万个线粒体</a:t>
            </a:r>
            <a:r>
              <a:rPr lang="en-US" altLang="zh-CN" sz="3200" dirty="0" smtClean="0"/>
              <a:t>DNA</a:t>
            </a:r>
            <a:r>
              <a:rPr lang="zh-CN" altLang="en-US" sz="3200" dirty="0" smtClean="0"/>
              <a:t>，当卵母细胞成熟后，线粒体的数目会减少，可能少于</a:t>
            </a:r>
            <a:r>
              <a:rPr lang="en-US" sz="3200" dirty="0" smtClean="0"/>
              <a:t>10</a:t>
            </a:r>
            <a:r>
              <a:rPr lang="zh-CN" altLang="en-US" sz="3200" dirty="0" smtClean="0"/>
              <a:t>个，但不会超过</a:t>
            </a:r>
            <a:r>
              <a:rPr lang="en-US" sz="3200" dirty="0" smtClean="0"/>
              <a:t>100</a:t>
            </a:r>
            <a:r>
              <a:rPr lang="zh-CN" altLang="en-US" sz="3200" dirty="0" smtClean="0"/>
              <a:t>个，这个过程被称之为遗传瓶颈效应（</a:t>
            </a:r>
            <a:r>
              <a:rPr lang="en-US" sz="3200" dirty="0" smtClean="0"/>
              <a:t>genetic bottle neck effects</a:t>
            </a:r>
            <a:r>
              <a:rPr lang="zh-CN" altLang="en-US" sz="3200" dirty="0" smtClean="0"/>
              <a:t>）。</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z="4200" dirty="0" err="1" smtClean="0">
                <a:solidFill>
                  <a:srgbClr val="FFFF00"/>
                </a:solidFill>
              </a:rPr>
              <a:t>mtDNA</a:t>
            </a:r>
            <a:r>
              <a:rPr lang="zh-CN" altLang="en-US" sz="4200" dirty="0" smtClean="0">
                <a:solidFill>
                  <a:srgbClr val="FFFF00"/>
                </a:solidFill>
              </a:rPr>
              <a:t>基因突变</a:t>
            </a:r>
            <a:endParaRPr lang="en-US" sz="4200" dirty="0" smtClean="0">
              <a:solidFill>
                <a:srgbClr val="FFFF00"/>
              </a:solidFill>
            </a:endParaRPr>
          </a:p>
        </p:txBody>
      </p:sp>
      <p:sp>
        <p:nvSpPr>
          <p:cNvPr id="27651" name="Rectangle 3"/>
          <p:cNvSpPr>
            <a:spLocks noGrp="1" noChangeArrowheads="1"/>
          </p:cNvSpPr>
          <p:nvPr>
            <p:ph type="body" idx="1"/>
          </p:nvPr>
        </p:nvSpPr>
        <p:spPr/>
        <p:txBody>
          <a:bodyPr/>
          <a:lstStyle/>
          <a:p>
            <a:r>
              <a:rPr lang="zh-CN" altLang="en-US" sz="3800" smtClean="0"/>
              <a:t>碱基突变</a:t>
            </a:r>
            <a:endParaRPr lang="en-US" altLang="zh-CN" sz="3800" smtClean="0"/>
          </a:p>
          <a:p>
            <a:r>
              <a:rPr lang="zh-CN" altLang="en-US" sz="3800" smtClean="0"/>
              <a:t>插入</a:t>
            </a:r>
            <a:endParaRPr lang="en-US" altLang="zh-CN" sz="3800" smtClean="0"/>
          </a:p>
          <a:p>
            <a:r>
              <a:rPr lang="zh-CN" altLang="en-US" sz="3800" smtClean="0"/>
              <a:t>缺失</a:t>
            </a:r>
            <a:endParaRPr lang="en-US" altLang="zh-CN" sz="3800" smtClean="0"/>
          </a:p>
          <a:p>
            <a:r>
              <a:rPr lang="zh-CN" altLang="en-US" sz="3800" smtClean="0"/>
              <a:t>拷贝数变异</a:t>
            </a:r>
            <a:r>
              <a:rPr lang="en-US" altLang="ja-JP" sz="3800" smtClean="0"/>
              <a:t> </a:t>
            </a:r>
            <a:endParaRPr lang="en-US" sz="3800" smtClean="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838200" y="533400"/>
            <a:ext cx="7772400" cy="1143000"/>
          </a:xfrm>
        </p:spPr>
        <p:txBody>
          <a:bodyPr/>
          <a:lstStyle/>
          <a:p>
            <a:r>
              <a:rPr lang="zh-CN" altLang="en-US" dirty="0" smtClean="0">
                <a:solidFill>
                  <a:srgbClr val="FFFF00"/>
                </a:solidFill>
              </a:rPr>
              <a:t>卡恩斯一塞尔综合征</a:t>
            </a:r>
            <a:r>
              <a:rPr lang="en-US" altLang="ja-JP" dirty="0" smtClean="0">
                <a:solidFill>
                  <a:srgbClr val="FFFF00"/>
                </a:solidFill>
              </a:rPr>
              <a:t> KSS syndrome</a:t>
            </a:r>
            <a:endParaRPr lang="en-US" dirty="0" smtClean="0">
              <a:solidFill>
                <a:srgbClr val="FFFF00"/>
              </a:solidFill>
            </a:endParaRPr>
          </a:p>
        </p:txBody>
      </p:sp>
      <p:sp>
        <p:nvSpPr>
          <p:cNvPr id="28675" name="Rectangle 3"/>
          <p:cNvSpPr>
            <a:spLocks noGrp="1" noChangeArrowheads="1"/>
          </p:cNvSpPr>
          <p:nvPr>
            <p:ph type="subTitle" idx="1"/>
          </p:nvPr>
        </p:nvSpPr>
        <p:spPr>
          <a:xfrm>
            <a:off x="762000" y="1905000"/>
            <a:ext cx="7696200" cy="4419600"/>
          </a:xfrm>
        </p:spPr>
        <p:txBody>
          <a:bodyPr/>
          <a:lstStyle/>
          <a:p>
            <a:pPr algn="l">
              <a:buFontTx/>
              <a:buChar char="•"/>
            </a:pPr>
            <a:r>
              <a:rPr lang="en-US" sz="2400"/>
              <a:t>Clinical features: Progressive external ophthalmoplegia and degeneration of the pigment layer of retina;</a:t>
            </a:r>
          </a:p>
          <a:p>
            <a:pPr algn="l"/>
            <a:endParaRPr lang="en-US" sz="2400"/>
          </a:p>
          <a:p>
            <a:pPr algn="l">
              <a:buFontTx/>
              <a:buChar char="•"/>
            </a:pPr>
            <a:r>
              <a:rPr lang="en-US" sz="2400"/>
              <a:t>Molecular basis: heteroplasmic mitochondrial DNA deletion: 1/3 of cases are due to a 4,977-bp deletion (common deletion). Can be detected by Southern Blot analysis;</a:t>
            </a:r>
          </a:p>
          <a:p>
            <a:pPr algn="l"/>
            <a:endParaRPr lang="en-US" sz="2400"/>
          </a:p>
          <a:p>
            <a:pPr algn="l">
              <a:buFontTx/>
              <a:buChar char="•"/>
            </a:pPr>
            <a:r>
              <a:rPr lang="en-US" sz="2400"/>
              <a:t>Severity of phenotype depends on the level of mtDNA deletions</a:t>
            </a:r>
            <a:endParaRPr lang="en-US"/>
          </a:p>
          <a:p>
            <a:pPr algn="l"/>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zh-CN" altLang="en-US" dirty="0" smtClean="0">
                <a:solidFill>
                  <a:srgbClr val="FFFF00"/>
                </a:solidFill>
              </a:rPr>
              <a:t>线粒体脑肌病伴乳酸中毒及中风样发作</a:t>
            </a:r>
            <a:r>
              <a:rPr lang="en-US" altLang="ja-JP" dirty="0" smtClean="0">
                <a:solidFill>
                  <a:srgbClr val="FFFF00"/>
                </a:solidFill>
              </a:rPr>
              <a:t> MERRF-syndrome</a:t>
            </a:r>
            <a:endParaRPr lang="en-US" dirty="0" smtClean="0">
              <a:solidFill>
                <a:srgbClr val="FFFF00"/>
              </a:solidFill>
            </a:endParaRPr>
          </a:p>
        </p:txBody>
      </p:sp>
      <p:sp>
        <p:nvSpPr>
          <p:cNvPr id="29699" name="Rectangle 3"/>
          <p:cNvSpPr>
            <a:spLocks noGrp="1" noChangeArrowheads="1"/>
          </p:cNvSpPr>
          <p:nvPr>
            <p:ph type="body" sz="half" idx="1"/>
          </p:nvPr>
        </p:nvSpPr>
        <p:spPr/>
        <p:txBody>
          <a:bodyPr/>
          <a:lstStyle/>
          <a:p>
            <a:r>
              <a:rPr lang="en-US" sz="2400"/>
              <a:t>MERRF-associate-tRNA</a:t>
            </a:r>
            <a:r>
              <a:rPr lang="en-US" sz="2400" baseline="30000"/>
              <a:t>Lys-</a:t>
            </a:r>
            <a:r>
              <a:rPr lang="en-US" sz="2400"/>
              <a:t>A8344G mutation</a:t>
            </a:r>
          </a:p>
          <a:p>
            <a:pPr>
              <a:buFontTx/>
              <a:buNone/>
            </a:pPr>
            <a:r>
              <a:rPr lang="en-US" sz="2400"/>
              <a:t>Variable severity and age-on-set of phenotypes</a:t>
            </a:r>
          </a:p>
          <a:p>
            <a:pPr>
              <a:buFontTx/>
              <a:buNone/>
            </a:pPr>
            <a:r>
              <a:rPr lang="en-US" sz="2400"/>
              <a:t>Heteroplasmic mutation</a:t>
            </a:r>
          </a:p>
          <a:p>
            <a:pPr>
              <a:buFontTx/>
              <a:buNone/>
            </a:pPr>
            <a:r>
              <a:rPr lang="en-US" sz="2400"/>
              <a:t>	tRNA metabolism</a:t>
            </a:r>
          </a:p>
          <a:p>
            <a:pPr>
              <a:buFontTx/>
              <a:buNone/>
            </a:pPr>
            <a:r>
              <a:rPr lang="en-US" sz="2400"/>
              <a:t>	Protein synthesis</a:t>
            </a:r>
          </a:p>
          <a:p>
            <a:pPr>
              <a:buFontTx/>
              <a:buNone/>
            </a:pPr>
            <a:r>
              <a:rPr lang="en-US" sz="2400"/>
              <a:t>	ATP production</a:t>
            </a:r>
          </a:p>
        </p:txBody>
      </p:sp>
      <p:pic>
        <p:nvPicPr>
          <p:cNvPr id="628741" name="Picture 5"/>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3932238" y="1905000"/>
            <a:ext cx="5211762" cy="3840163"/>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a:xfrm>
            <a:off x="685800" y="152400"/>
            <a:ext cx="7772400" cy="1371600"/>
          </a:xfrm>
        </p:spPr>
        <p:txBody>
          <a:bodyPr/>
          <a:lstStyle/>
          <a:p>
            <a:pPr>
              <a:defRPr/>
            </a:pPr>
            <a:r>
              <a:rPr lang="zh-CN" altLang="en-US" sz="4000" dirty="0" smtClean="0">
                <a:solidFill>
                  <a:srgbClr val="FFFF00"/>
                </a:solidFill>
              </a:rPr>
              <a:t>线粒体脑肌病伴乳酸中毒及中风样发作（</a:t>
            </a:r>
            <a:r>
              <a:rPr lang="en-US" altLang="zh-CN" sz="4000" dirty="0" smtClean="0">
                <a:solidFill>
                  <a:srgbClr val="FFFF00"/>
                </a:solidFill>
              </a:rPr>
              <a:t>MELAS</a:t>
            </a:r>
            <a:r>
              <a:rPr lang="zh-CN" altLang="en-US" sz="4000" dirty="0" smtClean="0">
                <a:solidFill>
                  <a:srgbClr val="FFFF00"/>
                </a:solidFill>
              </a:rPr>
              <a:t>）</a:t>
            </a:r>
            <a:endParaRPr lang="en-US" b="1" dirty="0">
              <a:solidFill>
                <a:srgbClr val="FFFF00"/>
              </a:solidFill>
              <a:effectLst>
                <a:outerShdw blurRad="38100" dist="38100" dir="2700000" algn="tl">
                  <a:srgbClr val="000000"/>
                </a:outerShdw>
              </a:effectLst>
              <a:ea typeface="+mj-ea"/>
              <a:cs typeface="+mj-cs"/>
            </a:endParaRPr>
          </a:p>
        </p:txBody>
      </p:sp>
      <p:sp>
        <p:nvSpPr>
          <p:cNvPr id="459780" name="Rectangle 4"/>
          <p:cNvSpPr>
            <a:spLocks noGrp="1" noChangeArrowheads="1"/>
          </p:cNvSpPr>
          <p:nvPr>
            <p:ph type="body" sz="half" idx="1"/>
          </p:nvPr>
        </p:nvSpPr>
        <p:spPr>
          <a:xfrm>
            <a:off x="0" y="1828800"/>
            <a:ext cx="3429000" cy="4495800"/>
          </a:xfrm>
        </p:spPr>
        <p:txBody>
          <a:bodyPr/>
          <a:lstStyle/>
          <a:p>
            <a:pPr lvl="1">
              <a:buFontTx/>
              <a:buNone/>
              <a:defRPr/>
            </a:pPr>
            <a:r>
              <a:rPr lang="en-US" b="1">
                <a:effectLst>
                  <a:outerShdw blurRad="38100" dist="38100" dir="2700000" algn="tl">
                    <a:srgbClr val="000000"/>
                  </a:outerShdw>
                </a:effectLst>
              </a:rPr>
              <a:t>Heteroplasmic </a:t>
            </a:r>
            <a:r>
              <a:rPr lang="en-US" sz="2000" b="1">
                <a:effectLst>
                  <a:outerShdw blurRad="38100" dist="38100" dir="2700000" algn="tl">
                    <a:srgbClr val="000000"/>
                  </a:outerShdw>
                </a:effectLst>
              </a:rPr>
              <a:t>mutation</a:t>
            </a:r>
          </a:p>
          <a:p>
            <a:pPr lvl="1">
              <a:buFontTx/>
              <a:buNone/>
              <a:defRPr/>
            </a:pPr>
            <a:r>
              <a:rPr lang="en-US" sz="2000" b="1">
                <a:effectLst>
                  <a:outerShdw blurRad="38100" dist="38100" dir="2700000" algn="tl">
                    <a:srgbClr val="000000"/>
                  </a:outerShdw>
                </a:effectLst>
              </a:rPr>
              <a:t>Variable clinical phenotype</a:t>
            </a:r>
          </a:p>
          <a:p>
            <a:pPr lvl="1">
              <a:buFontTx/>
              <a:buNone/>
              <a:defRPr/>
            </a:pPr>
            <a:endParaRPr lang="en-US" sz="2000" b="1">
              <a:effectLst>
                <a:outerShdw blurRad="38100" dist="38100" dir="2700000" algn="tl">
                  <a:srgbClr val="000000"/>
                </a:outerShdw>
              </a:effectLst>
            </a:endParaRPr>
          </a:p>
          <a:p>
            <a:pPr lvl="1">
              <a:buFontTx/>
              <a:buNone/>
              <a:defRPr/>
            </a:pPr>
            <a:r>
              <a:rPr lang="en-US" sz="1800" b="1">
                <a:effectLst>
                  <a:outerShdw blurRad="38100" dist="38100" dir="2700000" algn="tl">
                    <a:srgbClr val="000000"/>
                  </a:outerShdw>
                </a:effectLst>
              </a:rPr>
              <a:t>Alternation in tRNA metabolism</a:t>
            </a:r>
          </a:p>
          <a:p>
            <a:pPr lvl="1">
              <a:defRPr/>
            </a:pPr>
            <a:r>
              <a:rPr lang="en-US" sz="2000" b="1">
                <a:effectLst>
                  <a:outerShdw blurRad="38100" dist="38100" dir="2700000" algn="tl">
                    <a:srgbClr val="000000"/>
                  </a:outerShdw>
                </a:effectLst>
              </a:rPr>
              <a:t>Protein synthesis</a:t>
            </a:r>
          </a:p>
          <a:p>
            <a:pPr lvl="1">
              <a:defRPr/>
            </a:pPr>
            <a:r>
              <a:rPr lang="en-US" sz="2000" b="1">
                <a:effectLst>
                  <a:outerShdw blurRad="38100" dist="38100" dir="2700000" algn="tl">
                    <a:srgbClr val="000000"/>
                  </a:outerShdw>
                </a:effectLst>
              </a:rPr>
              <a:t>ATP production</a:t>
            </a:r>
            <a:endParaRPr lang="en-US" b="1">
              <a:effectLst>
                <a:outerShdw blurRad="38100" dist="38100" dir="2700000" algn="tl">
                  <a:srgbClr val="000000"/>
                </a:outerShdw>
              </a:effectLst>
            </a:endParaRPr>
          </a:p>
          <a:p>
            <a:pPr>
              <a:defRPr/>
            </a:pPr>
            <a:endParaRPr lang="en-US" sz="2400" b="1">
              <a:effectLst>
                <a:outerShdw blurRad="38100" dist="38100" dir="2700000" algn="tl">
                  <a:srgbClr val="000000"/>
                </a:outerShdw>
              </a:effectLst>
              <a:ea typeface="+mn-ea"/>
              <a:cs typeface="+mn-cs"/>
            </a:endParaRPr>
          </a:p>
        </p:txBody>
      </p:sp>
      <p:pic>
        <p:nvPicPr>
          <p:cNvPr id="31748" name="Picture 6"/>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3124200" y="1600200"/>
            <a:ext cx="5842000" cy="44577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8686800" cy="1143000"/>
          </a:xfrm>
        </p:spPr>
        <p:txBody>
          <a:bodyPr/>
          <a:lstStyle/>
          <a:p>
            <a:r>
              <a:rPr lang="en-US" dirty="0" err="1" smtClean="0">
                <a:solidFill>
                  <a:srgbClr val="FFFF00"/>
                </a:solidFill>
              </a:rPr>
              <a:t>Leber</a:t>
            </a:r>
            <a:r>
              <a:rPr lang="zh-CN" altLang="en-US" dirty="0" smtClean="0">
                <a:solidFill>
                  <a:srgbClr val="FFFF00"/>
                </a:solidFill>
              </a:rPr>
              <a:t>遗传性视神经病</a:t>
            </a:r>
            <a:r>
              <a:rPr lang="en-US" altLang="zh-CN" dirty="0" smtClean="0">
                <a:solidFill>
                  <a:srgbClr val="FFFF00"/>
                </a:solidFill>
              </a:rPr>
              <a:t> </a:t>
            </a:r>
            <a:r>
              <a:rPr lang="en-US" dirty="0" smtClean="0">
                <a:solidFill>
                  <a:srgbClr val="FFFF00"/>
                </a:solidFill>
              </a:rPr>
              <a:t>(</a:t>
            </a:r>
            <a:r>
              <a:rPr lang="en-US" dirty="0">
                <a:solidFill>
                  <a:srgbClr val="FFFF00"/>
                </a:solidFill>
              </a:rPr>
              <a:t>LHON)</a:t>
            </a:r>
          </a:p>
        </p:txBody>
      </p:sp>
      <p:sp>
        <p:nvSpPr>
          <p:cNvPr id="32771" name="Rectangle 3"/>
          <p:cNvSpPr>
            <a:spLocks noGrp="1" noChangeArrowheads="1"/>
          </p:cNvSpPr>
          <p:nvPr>
            <p:ph type="body" sz="half" idx="1"/>
          </p:nvPr>
        </p:nvSpPr>
        <p:spPr>
          <a:xfrm>
            <a:off x="685800" y="1981200"/>
            <a:ext cx="7848600" cy="4114800"/>
          </a:xfrm>
        </p:spPr>
        <p:txBody>
          <a:bodyPr/>
          <a:lstStyle/>
          <a:p>
            <a:r>
              <a:rPr lang="en-US"/>
              <a:t>Maternally inherited disorder leading to the rapid, painless, bilateral loss of center vision</a:t>
            </a:r>
          </a:p>
          <a:p>
            <a:r>
              <a:rPr lang="en-US"/>
              <a:t> A marked gender bias: male&gt; female</a:t>
            </a:r>
          </a:p>
          <a:p>
            <a:r>
              <a:rPr lang="en-US"/>
              <a:t>Age-on-set: 7-60 years</a:t>
            </a:r>
          </a:p>
          <a:p>
            <a:r>
              <a:rPr lang="en-US"/>
              <a:t>A variable severity </a:t>
            </a:r>
          </a:p>
          <a:p>
            <a:r>
              <a:rPr lang="en-US"/>
              <a:t>Three mtDNA mutations accounting for 90% cases of LHON</a:t>
            </a:r>
          </a:p>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zh-CN" altLang="en-US" b="1" smtClean="0">
                <a:solidFill>
                  <a:srgbClr val="FFCC00"/>
                </a:solidFill>
              </a:rPr>
              <a:t>耳聋</a:t>
            </a:r>
            <a:endParaRPr lang="en-US" smtClean="0"/>
          </a:p>
        </p:txBody>
      </p:sp>
      <p:sp>
        <p:nvSpPr>
          <p:cNvPr id="33795" name="Content Placeholder 2"/>
          <p:cNvSpPr>
            <a:spLocks noGrp="1"/>
          </p:cNvSpPr>
          <p:nvPr>
            <p:ph idx="1"/>
          </p:nvPr>
        </p:nvSpPr>
        <p:spPr/>
        <p:txBody>
          <a:bodyPr/>
          <a:lstStyle/>
          <a:p>
            <a:pPr>
              <a:buFontTx/>
              <a:buNone/>
            </a:pP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4818" name="Group 2"/>
          <p:cNvGrpSpPr>
            <a:grpSpLocks/>
          </p:cNvGrpSpPr>
          <p:nvPr/>
        </p:nvGrpSpPr>
        <p:grpSpPr bwMode="auto">
          <a:xfrm>
            <a:off x="323850" y="1196975"/>
            <a:ext cx="8569325" cy="5200650"/>
            <a:chOff x="204" y="754"/>
            <a:chExt cx="5398" cy="3276"/>
          </a:xfrm>
        </p:grpSpPr>
        <p:pic>
          <p:nvPicPr>
            <p:cNvPr id="34820" name="Picture 3"/>
            <p:cNvPicPr>
              <a:picLocks noChangeAspect="1" noChangeArrowheads="1"/>
            </p:cNvPicPr>
            <p:nvPr/>
          </p:nvPicPr>
          <p:blipFill>
            <a:blip r:embed="rId3"/>
            <a:srcRect/>
            <a:stretch>
              <a:fillRect/>
            </a:stretch>
          </p:blipFill>
          <p:spPr bwMode="auto">
            <a:xfrm>
              <a:off x="657" y="2024"/>
              <a:ext cx="4219" cy="2006"/>
            </a:xfrm>
            <a:prstGeom prst="rect">
              <a:avLst/>
            </a:prstGeom>
            <a:noFill/>
            <a:ln w="9525">
              <a:noFill/>
              <a:miter lim="800000"/>
              <a:headEnd/>
              <a:tailEnd/>
            </a:ln>
          </p:spPr>
        </p:pic>
        <p:sp>
          <p:nvSpPr>
            <p:cNvPr id="34821" name="Rectangle 3"/>
            <p:cNvSpPr>
              <a:spLocks noChangeArrowheads="1"/>
            </p:cNvSpPr>
            <p:nvPr/>
          </p:nvSpPr>
          <p:spPr bwMode="auto">
            <a:xfrm>
              <a:off x="204" y="754"/>
              <a:ext cx="5398" cy="1043"/>
            </a:xfrm>
            <a:prstGeom prst="rect">
              <a:avLst/>
            </a:prstGeom>
            <a:noFill/>
            <a:ln w="9525">
              <a:noFill/>
              <a:miter lim="800000"/>
              <a:headEnd/>
              <a:tailEnd/>
            </a:ln>
          </p:spPr>
          <p:txBody>
            <a:bodyPr>
              <a:prstTxWarp prst="textNoShape">
                <a:avLst/>
              </a:prstTxWarp>
            </a:bodyPr>
            <a:lstStyle/>
            <a:p>
              <a:pPr marL="342900" indent="-342900" algn="l" eaLnBrk="1" hangingPunct="1">
                <a:lnSpc>
                  <a:spcPct val="130000"/>
                </a:lnSpc>
                <a:spcBef>
                  <a:spcPct val="20000"/>
                </a:spcBef>
                <a:buClr>
                  <a:srgbClr val="000099"/>
                </a:buClr>
                <a:buFont typeface="Wingdings" charset="2"/>
                <a:buChar char="v"/>
              </a:pPr>
              <a:r>
                <a:rPr lang="zh-CN" altLang="en-US" sz="2000" b="1" i="0">
                  <a:solidFill>
                    <a:schemeClr val="bg1"/>
                  </a:solidFill>
                  <a:ea typeface="楷体_GB2312" pitchFamily="49" charset="-122"/>
                  <a:cs typeface="楷体_GB2312" pitchFamily="49" charset="-122"/>
                </a:rPr>
                <a:t>全球听力障碍人口约有</a:t>
              </a:r>
              <a:r>
                <a:rPr lang="en-US" altLang="zh-CN" sz="2000" b="1" i="0">
                  <a:solidFill>
                    <a:srgbClr val="CC0000"/>
                  </a:solidFill>
                  <a:ea typeface="楷体_GB2312" pitchFamily="49" charset="-122"/>
                  <a:cs typeface="楷体_GB2312" pitchFamily="49" charset="-122"/>
                </a:rPr>
                <a:t>2.8</a:t>
              </a:r>
              <a:r>
                <a:rPr lang="zh-CN" altLang="en-US" sz="2000" b="1" i="0">
                  <a:solidFill>
                    <a:srgbClr val="CC0000"/>
                  </a:solidFill>
                  <a:ea typeface="楷体_GB2312" pitchFamily="49" charset="-122"/>
                  <a:cs typeface="楷体_GB2312" pitchFamily="49" charset="-122"/>
                </a:rPr>
                <a:t>亿</a:t>
              </a:r>
              <a:r>
                <a:rPr lang="zh-CN" altLang="en-US" sz="2000" b="1" i="0">
                  <a:solidFill>
                    <a:schemeClr val="bg1"/>
                  </a:solidFill>
                  <a:ea typeface="楷体_GB2312" pitchFamily="49" charset="-122"/>
                  <a:cs typeface="楷体_GB2312" pitchFamily="49" charset="-122"/>
                </a:rPr>
                <a:t> </a:t>
              </a:r>
              <a:r>
                <a:rPr lang="en-US" altLang="zh-CN" sz="2000" b="1" i="0">
                  <a:solidFill>
                    <a:schemeClr val="bg1"/>
                  </a:solidFill>
                  <a:ea typeface="楷体_GB2312" pitchFamily="49" charset="-122"/>
                  <a:cs typeface="楷体_GB2312" pitchFamily="49" charset="-122"/>
                </a:rPr>
                <a:t>(WHO</a:t>
              </a:r>
              <a:r>
                <a:rPr lang="zh-CN" altLang="en-US" sz="2000" b="1" i="0">
                  <a:solidFill>
                    <a:schemeClr val="bg1"/>
                  </a:solidFill>
                  <a:ea typeface="楷体_GB2312" pitchFamily="49" charset="-122"/>
                  <a:cs typeface="楷体_GB2312" pitchFamily="49" charset="-122"/>
                </a:rPr>
                <a:t>，</a:t>
              </a:r>
              <a:r>
                <a:rPr lang="en-US" altLang="zh-CN" sz="2000" b="1" i="0" u="sng">
                  <a:solidFill>
                    <a:srgbClr val="FFCC00"/>
                  </a:solidFill>
                </a:rPr>
                <a:t>http://www.who.int</a:t>
              </a:r>
              <a:r>
                <a:rPr lang="en-US" altLang="zh-CN" sz="2000" b="1" i="0">
                  <a:solidFill>
                    <a:schemeClr val="bg1"/>
                  </a:solidFill>
                  <a:ea typeface="楷体_GB2312" pitchFamily="49" charset="-122"/>
                  <a:cs typeface="楷体_GB2312" pitchFamily="49" charset="-122"/>
                </a:rPr>
                <a:t>)</a:t>
              </a:r>
            </a:p>
            <a:p>
              <a:pPr marL="342900" indent="-342900" algn="l" eaLnBrk="1" hangingPunct="1">
                <a:lnSpc>
                  <a:spcPct val="130000"/>
                </a:lnSpc>
                <a:spcBef>
                  <a:spcPct val="20000"/>
                </a:spcBef>
                <a:buClr>
                  <a:srgbClr val="000099"/>
                </a:buClr>
                <a:buFont typeface="Wingdings" charset="2"/>
                <a:buChar char="v"/>
              </a:pPr>
              <a:r>
                <a:rPr lang="zh-CN" altLang="en-US" sz="2000" b="1" i="0">
                  <a:solidFill>
                    <a:schemeClr val="bg1"/>
                  </a:solidFill>
                  <a:ea typeface="楷体_GB2312" pitchFamily="49" charset="-122"/>
                  <a:cs typeface="楷体_GB2312" pitchFamily="49" charset="-122"/>
                </a:rPr>
                <a:t>我国有听力障碍人口</a:t>
              </a:r>
              <a:r>
                <a:rPr lang="en-US" altLang="zh-CN" sz="2000" b="1" i="0">
                  <a:solidFill>
                    <a:srgbClr val="CC0000"/>
                  </a:solidFill>
                  <a:ea typeface="楷体_GB2312" pitchFamily="49" charset="-122"/>
                  <a:cs typeface="楷体_GB2312" pitchFamily="49" charset="-122"/>
                </a:rPr>
                <a:t>2780</a:t>
              </a:r>
              <a:r>
                <a:rPr lang="zh-CN" altLang="en-US" sz="2000" b="1" i="0">
                  <a:solidFill>
                    <a:srgbClr val="CC0000"/>
                  </a:solidFill>
                  <a:ea typeface="楷体_GB2312" pitchFamily="49" charset="-122"/>
                  <a:cs typeface="楷体_GB2312" pitchFamily="49" charset="-122"/>
                </a:rPr>
                <a:t>万</a:t>
              </a:r>
              <a:r>
                <a:rPr lang="zh-CN" altLang="en-US" sz="2000" b="1" i="0">
                  <a:solidFill>
                    <a:schemeClr val="bg1"/>
                  </a:solidFill>
                  <a:ea typeface="楷体_GB2312" pitchFamily="49" charset="-122"/>
                  <a:cs typeface="楷体_GB2312" pitchFamily="49" charset="-122"/>
                </a:rPr>
                <a:t>， 且每年新增</a:t>
              </a:r>
              <a:r>
                <a:rPr lang="en-US" altLang="zh-CN" sz="2000" b="1" i="0">
                  <a:solidFill>
                    <a:srgbClr val="CC0000"/>
                  </a:solidFill>
                  <a:ea typeface="楷体_GB2312" pitchFamily="49" charset="-122"/>
                  <a:cs typeface="楷体_GB2312" pitchFamily="49" charset="-122"/>
                </a:rPr>
                <a:t>3</a:t>
              </a:r>
              <a:r>
                <a:rPr lang="zh-CN" altLang="en-US" sz="2000" b="1" i="0">
                  <a:solidFill>
                    <a:srgbClr val="CC0000"/>
                  </a:solidFill>
                  <a:ea typeface="楷体_GB2312" pitchFamily="49" charset="-122"/>
                  <a:cs typeface="楷体_GB2312" pitchFamily="49" charset="-122"/>
                </a:rPr>
                <a:t>万多</a:t>
              </a:r>
              <a:r>
                <a:rPr lang="zh-CN" altLang="en-US" sz="2000" b="1" i="0">
                  <a:solidFill>
                    <a:schemeClr val="bg1"/>
                  </a:solidFill>
                  <a:ea typeface="楷体_GB2312" pitchFamily="49" charset="-122"/>
                  <a:cs typeface="楷体_GB2312" pitchFamily="49" charset="-122"/>
                </a:rPr>
                <a:t>聋儿</a:t>
              </a:r>
            </a:p>
            <a:p>
              <a:pPr marL="342900" indent="-342900" algn="l" eaLnBrk="1" hangingPunct="1">
                <a:lnSpc>
                  <a:spcPct val="130000"/>
                </a:lnSpc>
                <a:spcBef>
                  <a:spcPct val="20000"/>
                </a:spcBef>
                <a:buClr>
                  <a:srgbClr val="000099"/>
                </a:buClr>
                <a:buFont typeface="Wingdings" charset="2"/>
                <a:buNone/>
              </a:pPr>
              <a:r>
                <a:rPr lang="zh-CN" altLang="en-US" sz="2000" b="1" i="0">
                  <a:solidFill>
                    <a:schemeClr val="bg1"/>
                  </a:solidFill>
                  <a:ea typeface="楷体_GB2312" pitchFamily="49" charset="-122"/>
                  <a:cs typeface="楷体_GB2312" pitchFamily="49" charset="-122"/>
                </a:rPr>
                <a:t>    </a:t>
              </a:r>
              <a:r>
                <a:rPr lang="en-US" altLang="zh-CN" sz="2000" b="1" i="0">
                  <a:solidFill>
                    <a:schemeClr val="bg1"/>
                  </a:solidFill>
                  <a:ea typeface="楷体_GB2312" pitchFamily="49" charset="-122"/>
                  <a:cs typeface="楷体_GB2312" pitchFamily="49" charset="-122"/>
                </a:rPr>
                <a:t>(2006</a:t>
              </a:r>
              <a:r>
                <a:rPr lang="zh-CN" altLang="en-US" sz="2000" b="1" i="0">
                  <a:solidFill>
                    <a:schemeClr val="bg1"/>
                  </a:solidFill>
                  <a:ea typeface="楷体_GB2312" pitchFamily="49" charset="-122"/>
                  <a:cs typeface="楷体_GB2312" pitchFamily="49" charset="-122"/>
                </a:rPr>
                <a:t>年第二次全国残疾人口普查，</a:t>
              </a:r>
              <a:r>
                <a:rPr lang="en-US" altLang="zh-CN" sz="2000" b="1" i="0">
                  <a:solidFill>
                    <a:schemeClr val="bg1"/>
                  </a:solidFill>
                  <a:ea typeface="楷体_GB2312" pitchFamily="49" charset="-122"/>
                  <a:cs typeface="楷体_GB2312" pitchFamily="49" charset="-122"/>
                </a:rPr>
                <a:t> </a:t>
              </a:r>
              <a:r>
                <a:rPr lang="en-US" altLang="zh-CN" sz="2000" b="1" i="0" u="sng">
                  <a:solidFill>
                    <a:srgbClr val="FFCC00"/>
                  </a:solidFill>
                  <a:ea typeface="楷体_GB2312" pitchFamily="49" charset="-122"/>
                  <a:cs typeface="楷体_GB2312" pitchFamily="49" charset="-122"/>
                </a:rPr>
                <a:t>http://www.cdpf.org.cn</a:t>
              </a:r>
              <a:r>
                <a:rPr lang="en-US" altLang="zh-CN" sz="2000" b="1" i="0">
                  <a:solidFill>
                    <a:schemeClr val="bg1"/>
                  </a:solidFill>
                  <a:ea typeface="楷体_GB2312" pitchFamily="49" charset="-122"/>
                  <a:cs typeface="楷体_GB2312" pitchFamily="49" charset="-122"/>
                </a:rPr>
                <a:t>)</a:t>
              </a:r>
              <a:r>
                <a:rPr lang="en-US" altLang="zh-CN" sz="1800" b="1" i="0">
                  <a:solidFill>
                    <a:srgbClr val="0000CC"/>
                  </a:solidFill>
                  <a:ea typeface="楷体_GB2312" pitchFamily="49" charset="-122"/>
                  <a:cs typeface="楷体_GB2312" pitchFamily="49" charset="-122"/>
                </a:rPr>
                <a:t>        </a:t>
              </a:r>
              <a:endParaRPr lang="zh-CN" altLang="en-US" sz="1800" b="1" i="0">
                <a:solidFill>
                  <a:srgbClr val="0000CC"/>
                </a:solidFill>
                <a:ea typeface="楷体_GB2312" pitchFamily="49" charset="-122"/>
                <a:cs typeface="楷体_GB2312" pitchFamily="49" charset="-122"/>
              </a:endParaRPr>
            </a:p>
          </p:txBody>
        </p:sp>
      </p:grpSp>
      <p:sp>
        <p:nvSpPr>
          <p:cNvPr id="34819" name="Rectangle 5"/>
          <p:cNvSpPr>
            <a:spLocks noChangeArrowheads="1"/>
          </p:cNvSpPr>
          <p:nvPr/>
        </p:nvSpPr>
        <p:spPr bwMode="auto">
          <a:xfrm>
            <a:off x="1066800" y="228600"/>
            <a:ext cx="6985000" cy="519113"/>
          </a:xfrm>
          <a:prstGeom prst="rect">
            <a:avLst/>
          </a:prstGeom>
          <a:noFill/>
          <a:ln w="6350">
            <a:noFill/>
            <a:miter lim="800000"/>
            <a:headEnd/>
            <a:tailEnd/>
          </a:ln>
        </p:spPr>
        <p:txBody>
          <a:bodyPr>
            <a:prstTxWarp prst="textNoShape">
              <a:avLst/>
            </a:prstTxWarp>
            <a:spAutoFit/>
          </a:bodyPr>
          <a:lstStyle/>
          <a:p>
            <a:pPr>
              <a:spcBef>
                <a:spcPct val="20000"/>
              </a:spcBef>
            </a:pPr>
            <a:r>
              <a:rPr lang="zh-CN" altLang="en-US" sz="2800" b="1" i="0">
                <a:solidFill>
                  <a:srgbClr val="FFCC00"/>
                </a:solidFill>
              </a:rPr>
              <a:t>耳聋是全球性重大公共卫生问题</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331913" y="214313"/>
            <a:ext cx="6985000" cy="519112"/>
          </a:xfrm>
          <a:prstGeom prst="rect">
            <a:avLst/>
          </a:prstGeom>
          <a:noFill/>
          <a:ln w="6350">
            <a:noFill/>
            <a:miter lim="800000"/>
            <a:headEnd/>
            <a:tailEnd/>
          </a:ln>
        </p:spPr>
        <p:txBody>
          <a:bodyPr>
            <a:prstTxWarp prst="textNoShape">
              <a:avLst/>
            </a:prstTxWarp>
            <a:spAutoFit/>
          </a:bodyPr>
          <a:lstStyle/>
          <a:p>
            <a:pPr>
              <a:spcBef>
                <a:spcPct val="20000"/>
              </a:spcBef>
            </a:pPr>
            <a:r>
              <a:rPr lang="zh-CN" altLang="en-US" sz="2800" b="1" i="0">
                <a:solidFill>
                  <a:srgbClr val="FFCC00"/>
                </a:solidFill>
              </a:rPr>
              <a:t>耳聋的致病因素</a:t>
            </a:r>
          </a:p>
        </p:txBody>
      </p:sp>
      <p:pic>
        <p:nvPicPr>
          <p:cNvPr id="36867" name="Picture 3"/>
          <p:cNvPicPr>
            <a:picLocks noChangeAspect="1" noChangeArrowheads="1"/>
          </p:cNvPicPr>
          <p:nvPr/>
        </p:nvPicPr>
        <p:blipFill>
          <a:blip r:embed="rId3"/>
          <a:srcRect/>
          <a:stretch>
            <a:fillRect/>
          </a:stretch>
        </p:blipFill>
        <p:spPr bwMode="auto">
          <a:xfrm>
            <a:off x="781050" y="1268413"/>
            <a:ext cx="7751763" cy="49514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itle 1"/>
          <p:cNvSpPr>
            <a:spLocks noGrp="1"/>
          </p:cNvSpPr>
          <p:nvPr>
            <p:ph type="title"/>
          </p:nvPr>
        </p:nvSpPr>
        <p:spPr>
          <a:xfrm>
            <a:off x="381000" y="228600"/>
            <a:ext cx="8229600" cy="1143000"/>
          </a:xfrm>
        </p:spPr>
        <p:txBody>
          <a:bodyPr/>
          <a:lstStyle/>
          <a:p>
            <a:r>
              <a:rPr lang="zh-CN" altLang="en-US" dirty="0" smtClean="0">
                <a:solidFill>
                  <a:srgbClr val="FFFF00"/>
                </a:solidFill>
              </a:rPr>
              <a:t>线粒体</a:t>
            </a:r>
            <a:endParaRPr lang="en-US" dirty="0" smtClean="0">
              <a:solidFill>
                <a:srgbClr val="FFFF00"/>
              </a:solidFill>
            </a:endParaRPr>
          </a:p>
        </p:txBody>
      </p:sp>
      <p:sp>
        <p:nvSpPr>
          <p:cNvPr id="19459" name="Content Placeholder 2"/>
          <p:cNvSpPr>
            <a:spLocks noGrp="1"/>
          </p:cNvSpPr>
          <p:nvPr>
            <p:ph idx="1"/>
          </p:nvPr>
        </p:nvSpPr>
        <p:spPr>
          <a:xfrm>
            <a:off x="1295400" y="2895600"/>
            <a:ext cx="6781800" cy="4221163"/>
          </a:xfrm>
        </p:spPr>
        <p:txBody>
          <a:bodyPr/>
          <a:lstStyle/>
          <a:p>
            <a:r>
              <a:rPr lang="zh-CN" altLang="en-US" smtClean="0"/>
              <a:t>直径范围从</a:t>
            </a:r>
            <a:r>
              <a:rPr lang="en-US" altLang="ja-JP" smtClean="0"/>
              <a:t>0.5</a:t>
            </a:r>
            <a:r>
              <a:rPr lang="zh-CN" altLang="en-US" smtClean="0"/>
              <a:t>到</a:t>
            </a:r>
            <a:r>
              <a:rPr lang="en-US" altLang="ja-JP" smtClean="0"/>
              <a:t>10</a:t>
            </a:r>
            <a:r>
              <a:rPr lang="zh-CN" altLang="en-US" smtClean="0"/>
              <a:t>微米（</a:t>
            </a:r>
            <a:r>
              <a:rPr lang="en-US" altLang="ja-JP" smtClean="0"/>
              <a:t>μm</a:t>
            </a:r>
            <a:r>
              <a:rPr lang="zh-CN" altLang="en-US" smtClean="0"/>
              <a:t>）。</a:t>
            </a:r>
            <a:endParaRPr lang="en-US" altLang="zh-CN" smtClean="0"/>
          </a:p>
          <a:p>
            <a:r>
              <a:rPr lang="zh-CN" altLang="en-US" smtClean="0"/>
              <a:t>能产生供应细胞作为化学能量的绝大多数三磷酸腺苷（</a:t>
            </a:r>
            <a:r>
              <a:rPr lang="en-US" altLang="ja-JP" smtClean="0"/>
              <a:t>ATP</a:t>
            </a:r>
            <a:r>
              <a:rPr lang="zh-CN" altLang="en-US" smtClean="0"/>
              <a:t>），因此，有细胞“动力工厂</a:t>
            </a:r>
            <a:r>
              <a:rPr lang="en-US" altLang="zh-CN" smtClean="0"/>
              <a:t>”</a:t>
            </a:r>
          </a:p>
          <a:p>
            <a:r>
              <a:rPr lang="zh-CN" altLang="en-US" smtClean="0"/>
              <a:t>参与了一系列其他细胞功能，如信号传导、细胞分化、细胞凋亡。</a:t>
            </a:r>
            <a:endParaRPr lang="en-US" altLang="zh-CN" smtClean="0"/>
          </a:p>
          <a:p>
            <a:r>
              <a:rPr lang="zh-CN" altLang="en-US" smtClean="0"/>
              <a:t>是细胞内产生自由基的主要场所。</a:t>
            </a:r>
            <a:r>
              <a:rPr lang="en-US" altLang="ja-JP" smtClean="0"/>
              <a:t> </a:t>
            </a:r>
            <a:endParaRPr lang="en-US" smtClean="0"/>
          </a:p>
        </p:txBody>
      </p:sp>
      <p:pic>
        <p:nvPicPr>
          <p:cNvPr id="19460" name="Picture 3" descr="Mitochondrion.jpg"/>
          <p:cNvPicPr>
            <a:picLocks noChangeAspect="1"/>
          </p:cNvPicPr>
          <p:nvPr/>
        </p:nvPicPr>
        <p:blipFill>
          <a:blip r:embed="rId2"/>
          <a:srcRect/>
          <a:stretch>
            <a:fillRect/>
          </a:stretch>
        </p:blipFill>
        <p:spPr bwMode="auto">
          <a:xfrm>
            <a:off x="228600" y="533400"/>
            <a:ext cx="3124200" cy="2343150"/>
          </a:xfrm>
          <a:prstGeom prst="rect">
            <a:avLst/>
          </a:prstGeom>
          <a:noFill/>
          <a:ln w="9525">
            <a:noFill/>
            <a:miter lim="800000"/>
            <a:headEnd/>
            <a:tailEnd/>
          </a:ln>
        </p:spPr>
      </p:pic>
      <p:pic>
        <p:nvPicPr>
          <p:cNvPr id="19461" name="Picture 6"/>
          <p:cNvPicPr>
            <a:picLocks noChangeAspect="1" noChangeArrowheads="1"/>
          </p:cNvPicPr>
          <p:nvPr/>
        </p:nvPicPr>
        <p:blipFill>
          <a:blip r:embed="rId3"/>
          <a:srcRect/>
          <a:stretch>
            <a:fillRect/>
          </a:stretch>
        </p:blipFill>
        <p:spPr bwMode="auto">
          <a:xfrm>
            <a:off x="5562600" y="228600"/>
            <a:ext cx="3276600" cy="2632075"/>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85788" y="69850"/>
            <a:ext cx="8229600" cy="1143000"/>
          </a:xfrm>
        </p:spPr>
        <p:txBody>
          <a:bodyPr/>
          <a:lstStyle/>
          <a:p>
            <a:pPr eaLnBrk="1" hangingPunct="1">
              <a:defRPr/>
            </a:pPr>
            <a:r>
              <a:rPr lang="zh-CN" altLang="en-US" sz="3200" b="1">
                <a:solidFill>
                  <a:srgbClr val="660033"/>
                </a:solidFill>
                <a:latin typeface="Times New Roman" charset="0"/>
              </a:rPr>
              <a:t>遗传性耳聋及常见致聋基因</a:t>
            </a:r>
          </a:p>
        </p:txBody>
      </p:sp>
      <p:sp>
        <p:nvSpPr>
          <p:cNvPr id="44035" name="页脚占位符 3"/>
          <p:cNvSpPr>
            <a:spLocks noGrp="1"/>
          </p:cNvSpPr>
          <p:nvPr>
            <p:ph type="ftr" sz="quarter" idx="11"/>
          </p:nvPr>
        </p:nvSpPr>
        <p:spPr bwMode="auto">
          <a:noFill/>
          <a:ln>
            <a:miter lim="800000"/>
            <a:headEnd/>
            <a:tailEnd/>
          </a:ln>
        </p:spPr>
        <p:txBody>
          <a:bodyPr/>
          <a:lstStyle/>
          <a:p>
            <a:r>
              <a:rPr lang="zh-CN" altLang="en-US"/>
              <a:t>浙江大学生命科学学院</a:t>
            </a:r>
          </a:p>
        </p:txBody>
      </p:sp>
      <p:sp>
        <p:nvSpPr>
          <p:cNvPr id="44036" name="灯片编号占位符 4"/>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prstTxWarp prst="textNoShape">
              <a:avLst/>
            </a:prstTxWarp>
          </a:bodyPr>
          <a:lstStyle/>
          <a:p>
            <a:fld id="{AC8B223B-1A1A-8949-84B4-33D9B607F9D3}" type="slidenum">
              <a:rPr lang="en-US" altLang="zh-CN"/>
              <a:pPr/>
              <a:t>20</a:t>
            </a:fld>
            <a:endParaRPr lang="en-US" altLang="zh-CN"/>
          </a:p>
        </p:txBody>
      </p:sp>
      <p:pic>
        <p:nvPicPr>
          <p:cNvPr id="44037" name="Picture 5" descr="DNA"/>
          <p:cNvPicPr>
            <a:picLocks noChangeAspect="1" noChangeArrowheads="1"/>
          </p:cNvPicPr>
          <p:nvPr/>
        </p:nvPicPr>
        <p:blipFill>
          <a:blip r:embed="rId3"/>
          <a:srcRect/>
          <a:stretch>
            <a:fillRect/>
          </a:stretch>
        </p:blipFill>
        <p:spPr bwMode="auto">
          <a:xfrm>
            <a:off x="3851275" y="4221163"/>
            <a:ext cx="3816350" cy="2209800"/>
          </a:xfrm>
          <a:prstGeom prst="rect">
            <a:avLst/>
          </a:prstGeom>
          <a:noFill/>
          <a:ln w="9525">
            <a:noFill/>
            <a:miter lim="800000"/>
            <a:headEnd/>
            <a:tailEnd/>
          </a:ln>
        </p:spPr>
      </p:pic>
      <p:sp>
        <p:nvSpPr>
          <p:cNvPr id="44038" name="Rectangle 3"/>
          <p:cNvSpPr>
            <a:spLocks noChangeArrowheads="1"/>
          </p:cNvSpPr>
          <p:nvPr/>
        </p:nvSpPr>
        <p:spPr bwMode="auto">
          <a:xfrm>
            <a:off x="323850" y="1125538"/>
            <a:ext cx="8351838" cy="1655762"/>
          </a:xfrm>
          <a:prstGeom prst="rect">
            <a:avLst/>
          </a:prstGeom>
          <a:noFill/>
          <a:ln w="9525">
            <a:noFill/>
            <a:miter lim="800000"/>
            <a:headEnd/>
            <a:tailEnd/>
          </a:ln>
        </p:spPr>
        <p:txBody>
          <a:bodyPr>
            <a:prstTxWarp prst="textNoShape">
              <a:avLst/>
            </a:prstTxWarp>
          </a:bodyPr>
          <a:lstStyle/>
          <a:p>
            <a:pPr marL="342900" indent="-342900">
              <a:lnSpc>
                <a:spcPct val="130000"/>
              </a:lnSpc>
              <a:spcBef>
                <a:spcPct val="20000"/>
              </a:spcBef>
              <a:buClr>
                <a:srgbClr val="000099"/>
              </a:buClr>
              <a:buFont typeface="Wingdings" charset="2"/>
              <a:buChar char="v"/>
            </a:pPr>
            <a:r>
              <a:rPr lang="zh-CN" altLang="en-US" sz="2400" b="1" dirty="0">
                <a:solidFill>
                  <a:srgbClr val="FFFF00"/>
                </a:solidFill>
                <a:latin typeface="Times New Roman" charset="0"/>
                <a:ea typeface="楷体_GB2312" pitchFamily="49" charset="-122"/>
                <a:cs typeface="楷体_GB2312" pitchFamily="49" charset="-122"/>
              </a:rPr>
              <a:t>在耳聋患者人群中，</a:t>
            </a:r>
            <a:r>
              <a:rPr lang="en-US" altLang="zh-CN" sz="2400" b="1" dirty="0">
                <a:solidFill>
                  <a:srgbClr val="FFFF00"/>
                </a:solidFill>
                <a:latin typeface="Times New Roman" charset="0"/>
                <a:ea typeface="楷体_GB2312" pitchFamily="49" charset="-122"/>
                <a:cs typeface="楷体_GB2312" pitchFamily="49" charset="-122"/>
              </a:rPr>
              <a:t>50%</a:t>
            </a:r>
            <a:r>
              <a:rPr lang="zh-CN" altLang="en-US" sz="2400" b="1" dirty="0">
                <a:solidFill>
                  <a:srgbClr val="FFFF00"/>
                </a:solidFill>
                <a:latin typeface="Times New Roman" charset="0"/>
                <a:ea typeface="楷体_GB2312" pitchFamily="49" charset="-122"/>
                <a:cs typeface="楷体_GB2312" pitchFamily="49" charset="-122"/>
              </a:rPr>
              <a:t>以上是由遗传因素造成的。</a:t>
            </a:r>
          </a:p>
          <a:p>
            <a:pPr marL="342900" indent="-342900">
              <a:lnSpc>
                <a:spcPct val="130000"/>
              </a:lnSpc>
              <a:spcBef>
                <a:spcPct val="20000"/>
              </a:spcBef>
              <a:buClr>
                <a:srgbClr val="000099"/>
              </a:buClr>
              <a:buFont typeface="Wingdings" charset="2"/>
              <a:buChar char="v"/>
            </a:pPr>
            <a:r>
              <a:rPr lang="zh-CN" altLang="en-US" sz="2400" b="1" dirty="0">
                <a:solidFill>
                  <a:srgbClr val="FFFF00"/>
                </a:solidFill>
                <a:latin typeface="Times New Roman" charset="0"/>
                <a:ea typeface="楷体_GB2312" pitchFamily="49" charset="-122"/>
                <a:cs typeface="楷体_GB2312" pitchFamily="49" charset="-122"/>
              </a:rPr>
              <a:t>目前，发现的与耳聋相关的基因达百余个。中国耳聋人群中最常见的基因突变主要分布在</a:t>
            </a:r>
            <a:r>
              <a:rPr lang="en-US" altLang="zh-CN" sz="2400" b="1" dirty="0">
                <a:solidFill>
                  <a:srgbClr val="FFFF00"/>
                </a:solidFill>
                <a:latin typeface="Times New Roman" charset="0"/>
                <a:ea typeface="楷体_GB2312" pitchFamily="49" charset="-122"/>
                <a:cs typeface="楷体_GB2312" pitchFamily="49" charset="-122"/>
              </a:rPr>
              <a:t>GJB2</a:t>
            </a:r>
            <a:r>
              <a:rPr lang="zh-CN" altLang="en-US" sz="2400" b="1" dirty="0">
                <a:solidFill>
                  <a:srgbClr val="FFFF00"/>
                </a:solidFill>
                <a:latin typeface="Times New Roman" charset="0"/>
                <a:ea typeface="楷体_GB2312" pitchFamily="49" charset="-122"/>
                <a:cs typeface="楷体_GB2312" pitchFamily="49" charset="-122"/>
              </a:rPr>
              <a:t>基因（</a:t>
            </a:r>
            <a:r>
              <a:rPr lang="en-US" altLang="zh-CN" sz="2400" b="1" dirty="0">
                <a:solidFill>
                  <a:srgbClr val="FFFF00"/>
                </a:solidFill>
                <a:latin typeface="Times New Roman" charset="0"/>
                <a:ea typeface="楷体_GB2312" pitchFamily="49" charset="-122"/>
                <a:cs typeface="楷体_GB2312" pitchFamily="49" charset="-122"/>
              </a:rPr>
              <a:t>20%</a:t>
            </a:r>
            <a:r>
              <a:rPr lang="zh-CN" altLang="en-US" sz="2400" b="1" dirty="0">
                <a:solidFill>
                  <a:srgbClr val="FFFF00"/>
                </a:solidFill>
                <a:latin typeface="Times New Roman" charset="0"/>
                <a:ea typeface="楷体_GB2312" pitchFamily="49" charset="-122"/>
                <a:cs typeface="楷体_GB2312" pitchFamily="49" charset="-122"/>
              </a:rPr>
              <a:t>）</a:t>
            </a:r>
            <a:r>
              <a:rPr lang="zh-CN" altLang="en-US" sz="2400" b="1" dirty="0">
                <a:latin typeface="Times New Roman" charset="0"/>
                <a:ea typeface="楷体_GB2312" pitchFamily="49" charset="-122"/>
                <a:cs typeface="楷体_GB2312" pitchFamily="49" charset="-122"/>
              </a:rPr>
              <a:t>、</a:t>
            </a:r>
            <a:r>
              <a:rPr lang="en-US" altLang="zh-CN" sz="2400" b="1" dirty="0">
                <a:solidFill>
                  <a:srgbClr val="FFFF66"/>
                </a:solidFill>
                <a:latin typeface="Times New Roman" charset="0"/>
                <a:ea typeface="楷体_GB2312" pitchFamily="49" charset="-122"/>
                <a:cs typeface="楷体_GB2312" pitchFamily="49" charset="-122"/>
              </a:rPr>
              <a:t>SLC26A4</a:t>
            </a:r>
            <a:r>
              <a:rPr lang="zh-CN" altLang="en-US" sz="2400" b="1" dirty="0">
                <a:solidFill>
                  <a:srgbClr val="FFFF66"/>
                </a:solidFill>
                <a:latin typeface="Times New Roman" charset="0"/>
                <a:ea typeface="楷体_GB2312" pitchFamily="49" charset="-122"/>
                <a:cs typeface="楷体_GB2312" pitchFamily="49" charset="-122"/>
              </a:rPr>
              <a:t>基因及线粒体基因组等 </a:t>
            </a:r>
            <a:r>
              <a:rPr lang="en-US" altLang="zh-CN" sz="2400" b="1" dirty="0">
                <a:solidFill>
                  <a:srgbClr val="FFFF66"/>
                </a:solidFill>
                <a:latin typeface="Times New Roman" charset="0"/>
                <a:ea typeface="楷体_GB2312" pitchFamily="49" charset="-122"/>
                <a:cs typeface="楷体_GB2312" pitchFamily="49" charset="-122"/>
              </a:rPr>
              <a:t>.</a:t>
            </a:r>
          </a:p>
          <a:p>
            <a:pPr marL="342900" indent="-342900">
              <a:lnSpc>
                <a:spcPct val="130000"/>
              </a:lnSpc>
              <a:spcBef>
                <a:spcPct val="20000"/>
              </a:spcBef>
              <a:buClr>
                <a:srgbClr val="000099"/>
              </a:buClr>
              <a:buFont typeface="Wingdings" charset="2"/>
              <a:buChar char="v"/>
            </a:pPr>
            <a:r>
              <a:rPr lang="en-US" altLang="zh-CN" sz="2400" b="1" dirty="0">
                <a:solidFill>
                  <a:srgbClr val="FFFF66"/>
                </a:solidFill>
                <a:latin typeface="Times New Roman" charset="0"/>
                <a:ea typeface="楷体_GB2312" pitchFamily="49" charset="-122"/>
                <a:cs typeface="楷体_GB2312" pitchFamily="49" charset="-122"/>
              </a:rPr>
              <a:t>GJB2</a:t>
            </a:r>
            <a:r>
              <a:rPr lang="zh-CN" altLang="en-US" sz="2400" b="1" dirty="0">
                <a:solidFill>
                  <a:srgbClr val="FFFF66"/>
                </a:solidFill>
                <a:latin typeface="Times New Roman" charset="0"/>
                <a:ea typeface="楷体_GB2312" pitchFamily="49" charset="-122"/>
                <a:cs typeface="楷体_GB2312" pitchFamily="49" charset="-122"/>
              </a:rPr>
              <a:t>基因突变热点存在着种族差异。中国耳聋人群中常见的突变包括 </a:t>
            </a:r>
            <a:r>
              <a:rPr lang="en-US" altLang="zh-CN" sz="2400" b="1" dirty="0">
                <a:solidFill>
                  <a:srgbClr val="FFFF66"/>
                </a:solidFill>
                <a:latin typeface="Times New Roman" charset="0"/>
                <a:ea typeface="楷体_GB2312" pitchFamily="49" charset="-122"/>
                <a:cs typeface="楷体_GB2312" pitchFamily="49" charset="-122"/>
              </a:rPr>
              <a:t>235delC</a:t>
            </a:r>
            <a:r>
              <a:rPr lang="zh-CN" altLang="en-US" sz="2400" b="1" dirty="0">
                <a:solidFill>
                  <a:srgbClr val="FFFF66"/>
                </a:solidFill>
                <a:latin typeface="Times New Roman" charset="0"/>
                <a:ea typeface="楷体_GB2312" pitchFamily="49" charset="-122"/>
                <a:cs typeface="楷体_GB2312" pitchFamily="49" charset="-122"/>
              </a:rPr>
              <a:t>、</a:t>
            </a:r>
            <a:r>
              <a:rPr lang="en-US" altLang="zh-CN" sz="2400" b="1" dirty="0">
                <a:solidFill>
                  <a:srgbClr val="FFFF66"/>
                </a:solidFill>
                <a:latin typeface="Times New Roman" charset="0"/>
                <a:ea typeface="楷体_GB2312" pitchFamily="49" charset="-122"/>
                <a:cs typeface="楷体_GB2312" pitchFamily="49" charset="-122"/>
              </a:rPr>
              <a:t>299delAT</a:t>
            </a:r>
            <a:r>
              <a:rPr lang="zh-CN" altLang="en-US" sz="2400" b="1" dirty="0">
                <a:solidFill>
                  <a:srgbClr val="FFFF66"/>
                </a:solidFill>
                <a:latin typeface="Times New Roman" charset="0"/>
                <a:ea typeface="楷体_GB2312" pitchFamily="49" charset="-122"/>
                <a:cs typeface="楷体_GB2312" pitchFamily="49" charset="-122"/>
              </a:rPr>
              <a:t>、</a:t>
            </a:r>
            <a:r>
              <a:rPr lang="en-US" altLang="zh-CN" sz="2400" b="1" dirty="0">
                <a:solidFill>
                  <a:srgbClr val="FFFF66"/>
                </a:solidFill>
                <a:latin typeface="Times New Roman" charset="0"/>
                <a:ea typeface="楷体_GB2312" pitchFamily="49" charset="-122"/>
                <a:cs typeface="楷体_GB2312" pitchFamily="49" charset="-122"/>
              </a:rPr>
              <a:t>176del16bp</a:t>
            </a:r>
            <a:r>
              <a:rPr lang="zh-CN" altLang="en-US" sz="2400" b="1" dirty="0">
                <a:solidFill>
                  <a:srgbClr val="FFFF66"/>
                </a:solidFill>
                <a:latin typeface="Times New Roman" charset="0"/>
                <a:ea typeface="楷体_GB2312" pitchFamily="49" charset="-122"/>
                <a:cs typeface="楷体_GB2312" pitchFamily="49" charset="-122"/>
              </a:rPr>
              <a:t>等。</a:t>
            </a:r>
          </a:p>
          <a:p>
            <a:pPr marL="342900" indent="-342900">
              <a:lnSpc>
                <a:spcPct val="130000"/>
              </a:lnSpc>
              <a:spcBef>
                <a:spcPct val="20000"/>
              </a:spcBef>
              <a:buClr>
                <a:srgbClr val="000099"/>
              </a:buClr>
              <a:buFont typeface="Wingdings" charset="2"/>
              <a:buChar char="v"/>
            </a:pPr>
            <a:endParaRPr lang="zh-CN" altLang="en-US" sz="2400" b="1" dirty="0">
              <a:latin typeface="Times New Roman" charset="0"/>
              <a:ea typeface="楷体_GB2312" pitchFamily="49" charset="-122"/>
              <a:cs typeface="楷体_GB2312" pitchFamily="49" charset="-122"/>
            </a:endParaRPr>
          </a:p>
          <a:p>
            <a:pPr marL="342900" indent="-342900">
              <a:lnSpc>
                <a:spcPct val="130000"/>
              </a:lnSpc>
              <a:spcBef>
                <a:spcPct val="20000"/>
              </a:spcBef>
              <a:buClr>
                <a:srgbClr val="000099"/>
              </a:buClr>
              <a:buFont typeface="Wingdings" charset="2"/>
              <a:buChar char="v"/>
            </a:pPr>
            <a:endParaRPr lang="zh-CN" altLang="en-US" sz="2400" b="1" dirty="0">
              <a:latin typeface="Times New Roman" charset="0"/>
              <a:ea typeface="楷体_GB2312" pitchFamily="49" charset="-122"/>
              <a:cs typeface="楷体_GB2312" pitchFamily="49" charset="-122"/>
            </a:endParaRPr>
          </a:p>
          <a:p>
            <a:pPr marL="342900" indent="-342900">
              <a:lnSpc>
                <a:spcPct val="130000"/>
              </a:lnSpc>
              <a:spcBef>
                <a:spcPct val="20000"/>
              </a:spcBef>
            </a:pPr>
            <a:r>
              <a:rPr lang="zh-CN" altLang="en-US" sz="2000" b="1" dirty="0">
                <a:solidFill>
                  <a:srgbClr val="0000CC"/>
                </a:solidFill>
                <a:latin typeface="Times New Roman" charset="0"/>
                <a:ea typeface="楷体_GB2312" pitchFamily="49" charset="-122"/>
                <a:cs typeface="楷体_GB2312" pitchFamily="49" charset="-122"/>
              </a:rPr>
              <a:t>        </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页脚占位符 1"/>
          <p:cNvSpPr>
            <a:spLocks noGrp="1"/>
          </p:cNvSpPr>
          <p:nvPr>
            <p:ph type="ftr" sz="quarter" idx="11"/>
          </p:nvPr>
        </p:nvSpPr>
        <p:spPr bwMode="auto">
          <a:noFill/>
          <a:ln>
            <a:miter lim="800000"/>
            <a:headEnd/>
            <a:tailEnd/>
          </a:ln>
        </p:spPr>
        <p:txBody>
          <a:bodyPr/>
          <a:lstStyle/>
          <a:p>
            <a:r>
              <a:rPr lang="zh-CN" altLang="en-US"/>
              <a:t>浙江大学生命科学学院</a:t>
            </a:r>
          </a:p>
        </p:txBody>
      </p:sp>
      <p:sp>
        <p:nvSpPr>
          <p:cNvPr id="46083" name="灯片编号占位符 2"/>
          <p:cNvSpPr>
            <a:spLocks noGrp="1"/>
          </p:cNvSpPr>
          <p:nvPr>
            <p:ph type="sldNum" sz="quarter" idx="12"/>
          </p:nvPr>
        </p:nvSpPr>
        <p:spPr bwMode="auto">
          <a:noFill/>
          <a:ln>
            <a:miter lim="800000"/>
            <a:headEnd/>
            <a:tailEnd/>
          </a:ln>
        </p:spPr>
        <p:txBody>
          <a:bodyPr/>
          <a:lstStyle/>
          <a:p>
            <a:fld id="{9D3ADF6E-7AD1-D549-8B9E-6D4F43803FF4}" type="slidenum">
              <a:rPr lang="en-US" altLang="zh-CN"/>
              <a:pPr/>
              <a:t>21</a:t>
            </a:fld>
            <a:endParaRPr lang="en-US" altLang="zh-CN"/>
          </a:p>
        </p:txBody>
      </p:sp>
      <p:sp>
        <p:nvSpPr>
          <p:cNvPr id="46084" name="内容占位符 2"/>
          <p:cNvSpPr>
            <a:spLocks noGrp="1"/>
          </p:cNvSpPr>
          <p:nvPr>
            <p:ph idx="4294967295"/>
          </p:nvPr>
        </p:nvSpPr>
        <p:spPr>
          <a:xfrm>
            <a:off x="0" y="404813"/>
            <a:ext cx="8497888" cy="5113337"/>
          </a:xfrm>
        </p:spPr>
        <p:txBody>
          <a:bodyPr/>
          <a:lstStyle/>
          <a:p>
            <a:pPr marL="615950" indent="-528638" eaLnBrk="1" hangingPunct="1">
              <a:buSzPct val="50000"/>
              <a:buFont typeface="Wingdings" charset="2"/>
              <a:buNone/>
            </a:pPr>
            <a:endParaRPr lang="en-US" altLang="zh-CN" sz="2800" dirty="0">
              <a:solidFill>
                <a:srgbClr val="FFFF66"/>
              </a:solidFill>
              <a:latin typeface="Times New Roman" charset="0"/>
              <a:ea typeface="楷体_GB2312" pitchFamily="49" charset="-122"/>
              <a:cs typeface="楷体_GB2312" pitchFamily="49" charset="-122"/>
            </a:endParaRPr>
          </a:p>
          <a:p>
            <a:pPr marL="615950" indent="-528638" algn="just" eaLnBrk="1" hangingPunct="1">
              <a:spcAft>
                <a:spcPct val="50000"/>
              </a:spcAft>
              <a:buClr>
                <a:srgbClr val="000099"/>
              </a:buClr>
              <a:buFont typeface="Wingdings" charset="2"/>
              <a:buChar char="v"/>
            </a:pPr>
            <a:r>
              <a:rPr lang="zh-CN" altLang="en-US" sz="2400" dirty="0">
                <a:solidFill>
                  <a:srgbClr val="FFFF66"/>
                </a:solidFill>
                <a:latin typeface="Times New Roman" charset="0"/>
                <a:ea typeface="楷体_GB2312" pitchFamily="49" charset="-122"/>
                <a:cs typeface="楷体_GB2312" pitchFamily="49" charset="-122"/>
              </a:rPr>
              <a:t>药物性耳聋是新生儿先天性耳聋及成人后天性耳聋的主要原因。我国近三千万的听力障碍患者中，约</a:t>
            </a:r>
            <a:r>
              <a:rPr lang="en-US" altLang="zh-CN" sz="2400" dirty="0">
                <a:solidFill>
                  <a:srgbClr val="FFFF66"/>
                </a:solidFill>
                <a:latin typeface="Times New Roman" charset="0"/>
                <a:ea typeface="楷体_GB2312" pitchFamily="49" charset="-122"/>
                <a:cs typeface="楷体_GB2312" pitchFamily="49" charset="-122"/>
              </a:rPr>
              <a:t>20%-30%</a:t>
            </a:r>
            <a:r>
              <a:rPr lang="zh-CN" altLang="en-US" sz="2400" dirty="0">
                <a:solidFill>
                  <a:srgbClr val="FFFF66"/>
                </a:solidFill>
                <a:latin typeface="Times New Roman" charset="0"/>
                <a:ea typeface="楷体_GB2312" pitchFamily="49" charset="-122"/>
                <a:cs typeface="楷体_GB2312" pitchFamily="49" charset="-122"/>
              </a:rPr>
              <a:t>有氨基糖甙类抗生素药物接触史。</a:t>
            </a:r>
          </a:p>
          <a:p>
            <a:pPr marL="615950" indent="-528638" algn="just" eaLnBrk="1" hangingPunct="1">
              <a:spcAft>
                <a:spcPct val="50000"/>
              </a:spcAft>
              <a:buClr>
                <a:srgbClr val="000099"/>
              </a:buClr>
              <a:buFont typeface="Wingdings" charset="2"/>
              <a:buChar char="v"/>
            </a:pPr>
            <a:r>
              <a:rPr lang="zh-CN" altLang="en-US" sz="2400" dirty="0">
                <a:solidFill>
                  <a:srgbClr val="FFFF66"/>
                </a:solidFill>
                <a:latin typeface="Times New Roman" charset="0"/>
                <a:ea typeface="楷体_GB2312" pitchFamily="49" charset="-122"/>
                <a:cs typeface="楷体_GB2312" pitchFamily="49" charset="-122"/>
              </a:rPr>
              <a:t>氨基糖甙类抗生素在临床上主要用于治疗革兰氏阴性杆菌等细菌引起的感染，包括庆大霉素、小儿利宝、奈替米星、链霉素、丁胺卡那霉素等。</a:t>
            </a:r>
          </a:p>
          <a:p>
            <a:pPr marL="615950" indent="-528638" algn="just" eaLnBrk="1" hangingPunct="1">
              <a:spcBef>
                <a:spcPct val="0"/>
              </a:spcBef>
              <a:spcAft>
                <a:spcPct val="50000"/>
              </a:spcAft>
              <a:buClr>
                <a:srgbClr val="000099"/>
              </a:buClr>
              <a:buFont typeface="Wingdings" charset="2"/>
              <a:buChar char="v"/>
            </a:pPr>
            <a:r>
              <a:rPr lang="zh-CN" altLang="en-US" sz="2400" dirty="0">
                <a:solidFill>
                  <a:srgbClr val="FFFF66"/>
                </a:solidFill>
                <a:latin typeface="Times New Roman" charset="0"/>
                <a:ea typeface="楷体_GB2312" pitchFamily="49" charset="-122"/>
                <a:cs typeface="楷体_GB2312" pitchFamily="49" charset="-122"/>
              </a:rPr>
              <a:t> </a:t>
            </a:r>
            <a:r>
              <a:rPr lang="en-US" altLang="zh-CN" sz="2400" dirty="0">
                <a:solidFill>
                  <a:srgbClr val="FFFF66"/>
                </a:solidFill>
                <a:latin typeface="Times New Roman" charset="0"/>
                <a:ea typeface="楷体_GB2312" pitchFamily="49" charset="-122"/>
                <a:cs typeface="楷体_GB2312" pitchFamily="49" charset="-122"/>
              </a:rPr>
              <a:t>2%-5%</a:t>
            </a:r>
            <a:r>
              <a:rPr lang="zh-CN" altLang="en-US" sz="2400" dirty="0">
                <a:solidFill>
                  <a:srgbClr val="FFFF66"/>
                </a:solidFill>
                <a:latin typeface="Times New Roman" charset="0"/>
                <a:ea typeface="楷体_GB2312" pitchFamily="49" charset="-122"/>
                <a:cs typeface="楷体_GB2312" pitchFamily="49" charset="-122"/>
              </a:rPr>
              <a:t>的听力正常人接触氨基糖甙类抗生素后会出现不可逆的听力损失</a:t>
            </a:r>
            <a:r>
              <a:rPr lang="en-US" altLang="zh-CN" sz="2400" dirty="0">
                <a:solidFill>
                  <a:srgbClr val="FFFF66"/>
                </a:solidFill>
                <a:latin typeface="Times New Roman" charset="0"/>
                <a:ea typeface="楷体_GB2312" pitchFamily="49" charset="-122"/>
                <a:cs typeface="楷体_GB2312" pitchFamily="49" charset="-122"/>
              </a:rPr>
              <a:t>(</a:t>
            </a:r>
            <a:r>
              <a:rPr lang="zh-CN" altLang="en-US" sz="2400" dirty="0">
                <a:solidFill>
                  <a:srgbClr val="FFFF66"/>
                </a:solidFill>
                <a:latin typeface="Times New Roman" charset="0"/>
                <a:ea typeface="楷体_GB2312" pitchFamily="49" charset="-122"/>
                <a:cs typeface="楷体_GB2312" pitchFamily="49" charset="-122"/>
              </a:rPr>
              <a:t>剂量效应）。但有些个体少剂量、短时程应用此类抗生素后也会发生耳聋，即临床上常见的“一针致聋”现象</a:t>
            </a:r>
            <a:r>
              <a:rPr lang="zh-CN" altLang="en-US" sz="2400" dirty="0">
                <a:latin typeface="Times New Roman" charset="0"/>
                <a:ea typeface="楷体_GB2312" pitchFamily="49" charset="-122"/>
                <a:cs typeface="楷体_GB2312" pitchFamily="49" charset="-122"/>
              </a:rPr>
              <a:t>（</a:t>
            </a:r>
            <a:r>
              <a:rPr lang="zh-CN" altLang="en-US" sz="2400" dirty="0">
                <a:solidFill>
                  <a:srgbClr val="CC0000"/>
                </a:solidFill>
                <a:latin typeface="Times New Roman" charset="0"/>
                <a:ea typeface="楷体_GB2312" pitchFamily="49" charset="-122"/>
                <a:cs typeface="楷体_GB2312" pitchFamily="49" charset="-122"/>
              </a:rPr>
              <a:t>遗传因素</a:t>
            </a:r>
            <a:r>
              <a:rPr lang="zh-CN" altLang="en-US" sz="2400" dirty="0">
                <a:latin typeface="Times New Roman" charset="0"/>
                <a:ea typeface="楷体_GB2312" pitchFamily="49" charset="-122"/>
                <a:cs typeface="楷体_GB2312" pitchFamily="49" charset="-122"/>
              </a:rPr>
              <a:t>） 。</a:t>
            </a:r>
          </a:p>
        </p:txBody>
      </p:sp>
      <p:sp>
        <p:nvSpPr>
          <p:cNvPr id="46085" name="Rectangle 3"/>
          <p:cNvSpPr>
            <a:spLocks noChangeArrowheads="1"/>
          </p:cNvSpPr>
          <p:nvPr/>
        </p:nvSpPr>
        <p:spPr bwMode="auto">
          <a:xfrm>
            <a:off x="2195513" y="188913"/>
            <a:ext cx="5111750" cy="579437"/>
          </a:xfrm>
          <a:prstGeom prst="rect">
            <a:avLst/>
          </a:prstGeom>
          <a:noFill/>
          <a:ln w="6350">
            <a:noFill/>
            <a:miter lim="800000"/>
            <a:headEnd/>
            <a:tailEnd/>
          </a:ln>
        </p:spPr>
        <p:txBody>
          <a:bodyPr>
            <a:prstTxWarp prst="textNoShape">
              <a:avLst/>
            </a:prstTxWarp>
            <a:spAutoFit/>
          </a:bodyPr>
          <a:lstStyle/>
          <a:p>
            <a:pPr algn="ctr" eaLnBrk="0" hangingPunct="0">
              <a:spcBef>
                <a:spcPct val="20000"/>
              </a:spcBef>
            </a:pPr>
            <a:r>
              <a:rPr lang="zh-CN" altLang="en-US" sz="3200" b="1">
                <a:solidFill>
                  <a:srgbClr val="660033"/>
                </a:solidFill>
                <a:latin typeface="Times New Roman" charset="0"/>
              </a:rPr>
              <a:t>氨基糖甙类药物性耳聋</a:t>
            </a:r>
          </a:p>
        </p:txBody>
      </p:sp>
      <p:pic>
        <p:nvPicPr>
          <p:cNvPr id="46086" name="Picture 5" descr="药物"/>
          <p:cNvPicPr>
            <a:picLocks noChangeAspect="1" noChangeArrowheads="1"/>
          </p:cNvPicPr>
          <p:nvPr/>
        </p:nvPicPr>
        <p:blipFill>
          <a:blip r:embed="rId3"/>
          <a:srcRect/>
          <a:stretch>
            <a:fillRect/>
          </a:stretch>
        </p:blipFill>
        <p:spPr bwMode="auto">
          <a:xfrm>
            <a:off x="5867400" y="4652963"/>
            <a:ext cx="2808288" cy="21209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9" name="Rectangle 9"/>
          <p:cNvSpPr>
            <a:spLocks noChangeArrowheads="1"/>
          </p:cNvSpPr>
          <p:nvPr/>
        </p:nvSpPr>
        <p:spPr bwMode="auto">
          <a:xfrm>
            <a:off x="573088" y="0"/>
            <a:ext cx="8570912" cy="1143000"/>
          </a:xfrm>
          <a:prstGeom prst="rect">
            <a:avLst/>
          </a:prstGeom>
          <a:noFill/>
          <a:ln w="9525">
            <a:noFill/>
            <a:miter lim="800000"/>
            <a:headEnd/>
            <a:tailEnd/>
          </a:ln>
        </p:spPr>
        <p:txBody>
          <a:bodyPr anchor="ctr">
            <a:prstTxWarp prst="textNoShape">
              <a:avLst/>
            </a:prstTxWarp>
          </a:bodyPr>
          <a:lstStyle/>
          <a:p>
            <a:pPr eaLnBrk="0" hangingPunct="0"/>
            <a:r>
              <a:rPr lang="zh-CN" altLang="en-US" sz="2800">
                <a:solidFill>
                  <a:srgbClr val="FF0000"/>
                </a:solidFill>
              </a:rPr>
              <a:t>发现了氨基糖甙类药物性耳聋母系遗传的规律</a:t>
            </a:r>
            <a:endParaRPr lang="en-US" altLang="zh-CN" sz="2800">
              <a:solidFill>
                <a:srgbClr val="FF0000"/>
              </a:solidFill>
            </a:endParaRPr>
          </a:p>
        </p:txBody>
      </p:sp>
      <p:sp>
        <p:nvSpPr>
          <p:cNvPr id="60420" name="Text Box 10"/>
          <p:cNvSpPr txBox="1">
            <a:spLocks noChangeArrowheads="1"/>
          </p:cNvSpPr>
          <p:nvPr/>
        </p:nvSpPr>
        <p:spPr bwMode="auto">
          <a:xfrm>
            <a:off x="684213" y="1268413"/>
            <a:ext cx="2735262" cy="519112"/>
          </a:xfrm>
          <a:prstGeom prst="rect">
            <a:avLst/>
          </a:prstGeom>
          <a:noFill/>
          <a:ln w="6350">
            <a:noFill/>
            <a:miter lim="800000"/>
            <a:headEnd/>
            <a:tailEnd/>
          </a:ln>
        </p:spPr>
        <p:txBody>
          <a:bodyPr>
            <a:prstTxWarp prst="textNoShape">
              <a:avLst/>
            </a:prstTxWarp>
            <a:spAutoFit/>
          </a:bodyPr>
          <a:lstStyle/>
          <a:p>
            <a:pPr>
              <a:spcBef>
                <a:spcPct val="50000"/>
              </a:spcBef>
            </a:pPr>
            <a:endParaRPr lang="zh-CN" altLang="en-US"/>
          </a:p>
        </p:txBody>
      </p:sp>
      <p:grpSp>
        <p:nvGrpSpPr>
          <p:cNvPr id="2" name="Group 34"/>
          <p:cNvGrpSpPr>
            <a:grpSpLocks/>
          </p:cNvGrpSpPr>
          <p:nvPr/>
        </p:nvGrpSpPr>
        <p:grpSpPr bwMode="auto">
          <a:xfrm>
            <a:off x="323850" y="1208088"/>
            <a:ext cx="8820150" cy="5043487"/>
            <a:chOff x="204" y="761"/>
            <a:chExt cx="5556" cy="3177"/>
          </a:xfrm>
        </p:grpSpPr>
        <p:sp>
          <p:nvSpPr>
            <p:cNvPr id="60422" name="Text Box 16"/>
            <p:cNvSpPr txBox="1">
              <a:spLocks noChangeArrowheads="1"/>
            </p:cNvSpPr>
            <p:nvPr/>
          </p:nvSpPr>
          <p:spPr bwMode="auto">
            <a:xfrm>
              <a:off x="2472" y="761"/>
              <a:ext cx="3040" cy="1919"/>
            </a:xfrm>
            <a:prstGeom prst="rect">
              <a:avLst/>
            </a:prstGeom>
            <a:noFill/>
            <a:ln w="6350">
              <a:noFill/>
              <a:miter lim="800000"/>
              <a:headEnd/>
              <a:tailEnd/>
            </a:ln>
          </p:spPr>
          <p:txBody>
            <a:bodyPr>
              <a:prstTxWarp prst="textNoShape">
                <a:avLst/>
              </a:prstTxWarp>
              <a:spAutoFit/>
            </a:bodyPr>
            <a:lstStyle/>
            <a:p>
              <a:pPr algn="just" eaLnBrk="0" hangingPunct="0"/>
              <a:r>
                <a:rPr lang="en-US" altLang="zh-CN" sz="2400" dirty="0">
                  <a:solidFill>
                    <a:srgbClr val="FFFF00"/>
                  </a:solidFill>
                </a:rPr>
                <a:t>1984</a:t>
              </a:r>
              <a:r>
                <a:rPr lang="zh-CN" altLang="en-US" sz="2400" dirty="0">
                  <a:solidFill>
                    <a:srgbClr val="FFFF00"/>
                  </a:solidFill>
                </a:rPr>
                <a:t>年开始对江苏省淮阴县一个药物性耳聋大家系（</a:t>
              </a:r>
              <a:r>
                <a:rPr lang="en-US" altLang="zh-CN" sz="2400" dirty="0">
                  <a:solidFill>
                    <a:srgbClr val="FFFF00"/>
                  </a:solidFill>
                </a:rPr>
                <a:t>6</a:t>
              </a:r>
              <a:r>
                <a:rPr lang="zh-CN" altLang="en-US" sz="2400" dirty="0">
                  <a:solidFill>
                    <a:srgbClr val="FFFF00"/>
                  </a:solidFill>
                </a:rPr>
                <a:t>代</a:t>
              </a:r>
              <a:r>
                <a:rPr lang="en-US" altLang="zh-CN" sz="2400" dirty="0">
                  <a:solidFill>
                    <a:srgbClr val="FFFF00"/>
                  </a:solidFill>
                </a:rPr>
                <a:t>507</a:t>
              </a:r>
              <a:r>
                <a:rPr lang="zh-CN" altLang="en-US" sz="2400" dirty="0">
                  <a:solidFill>
                    <a:srgbClr val="FFFF00"/>
                  </a:solidFill>
                </a:rPr>
                <a:t>人）进行系统研究，在国际上首次报道氨基糖甙类药物性耳聋的母系遗传的现象（母系后代用药发病而父系后代用药不发病）。而后，我们相继发现了近</a:t>
              </a:r>
              <a:r>
                <a:rPr lang="en-US" altLang="zh-CN" sz="2400" dirty="0">
                  <a:solidFill>
                    <a:srgbClr val="FFFF00"/>
                  </a:solidFill>
                </a:rPr>
                <a:t>300</a:t>
              </a:r>
              <a:r>
                <a:rPr lang="zh-CN" altLang="en-US" sz="2400" dirty="0">
                  <a:solidFill>
                    <a:srgbClr val="FFFF00"/>
                  </a:solidFill>
                </a:rPr>
                <a:t>个药物性耳聋家系具有相同的遗传规律。</a:t>
              </a:r>
            </a:p>
          </p:txBody>
        </p:sp>
        <p:pic>
          <p:nvPicPr>
            <p:cNvPr id="60423" name="Picture 29" descr="方氏家系系谱"/>
            <p:cNvPicPr>
              <a:picLocks noChangeAspect="1" noChangeArrowheads="1"/>
            </p:cNvPicPr>
            <p:nvPr/>
          </p:nvPicPr>
          <p:blipFill>
            <a:blip r:embed="rId4">
              <a:clrChange>
                <a:clrFrom>
                  <a:srgbClr val="000000"/>
                </a:clrFrom>
                <a:clrTo>
                  <a:srgbClr val="000000">
                    <a:alpha val="0"/>
                  </a:srgbClr>
                </a:clrTo>
              </a:clrChange>
              <a:lum bright="-48000" contrast="78000"/>
            </a:blip>
            <a:srcRect r="4895"/>
            <a:stretch>
              <a:fillRect/>
            </a:stretch>
          </p:blipFill>
          <p:spPr bwMode="auto">
            <a:xfrm>
              <a:off x="204" y="799"/>
              <a:ext cx="2132" cy="1970"/>
            </a:xfrm>
            <a:prstGeom prst="rect">
              <a:avLst/>
            </a:prstGeom>
            <a:noFill/>
            <a:ln w="9525">
              <a:noFill/>
              <a:miter lim="800000"/>
              <a:headEnd/>
              <a:tailEnd/>
            </a:ln>
          </p:spPr>
        </p:pic>
        <p:graphicFrame>
          <p:nvGraphicFramePr>
            <p:cNvPr id="60418" name="Object 31"/>
            <p:cNvGraphicFramePr>
              <a:graphicFrameLocks noChangeAspect="1"/>
            </p:cNvGraphicFramePr>
            <p:nvPr/>
          </p:nvGraphicFramePr>
          <p:xfrm>
            <a:off x="340" y="2886"/>
            <a:ext cx="5420" cy="1052"/>
          </p:xfrm>
          <a:graphic>
            <a:graphicData uri="http://schemas.openxmlformats.org/presentationml/2006/ole">
              <p:oleObj spid="_x0000_s193538" name="Image" r:id="rId5" imgW="12711111" imgH="2704762" progId="PhotoshopElements.Image.2">
                <p:embed/>
              </p:oleObj>
            </a:graphicData>
          </a:graphic>
        </p:graphicFrame>
      </p:gr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a:xfrm>
            <a:off x="609600" y="304800"/>
            <a:ext cx="7772400" cy="1143000"/>
          </a:xfrm>
        </p:spPr>
        <p:txBody>
          <a:bodyPr/>
          <a:lstStyle/>
          <a:p>
            <a:pPr eaLnBrk="1" hangingPunct="1">
              <a:defRPr/>
            </a:pPr>
            <a:r>
              <a:rPr lang="en-US" altLang="zh-CN" sz="2400">
                <a:solidFill>
                  <a:srgbClr val="FFCC00"/>
                </a:solidFill>
                <a:effectLst>
                  <a:outerShdw blurRad="38100" dist="38100" dir="2700000" algn="tl">
                    <a:srgbClr val="DDDDDD"/>
                  </a:outerShdw>
                </a:effectLst>
                <a:latin typeface="Times New Roman" charset="0"/>
                <a:ea typeface="宋体" charset="-122"/>
                <a:cs typeface="宋体" charset="-122"/>
              </a:rPr>
              <a:t>Maternally transmitted hearing loss</a:t>
            </a:r>
            <a:br>
              <a:rPr lang="en-US" altLang="zh-CN" sz="2400">
                <a:solidFill>
                  <a:srgbClr val="FFCC00"/>
                </a:solidFill>
                <a:effectLst>
                  <a:outerShdw blurRad="38100" dist="38100" dir="2700000" algn="tl">
                    <a:srgbClr val="DDDDDD"/>
                  </a:outerShdw>
                </a:effectLst>
                <a:latin typeface="Times New Roman" charset="0"/>
                <a:ea typeface="宋体" charset="-122"/>
                <a:cs typeface="宋体" charset="-122"/>
              </a:rPr>
            </a:br>
            <a:r>
              <a:rPr lang="en-US" altLang="zh-CN" sz="2400">
                <a:solidFill>
                  <a:srgbClr val="FFCC00"/>
                </a:solidFill>
                <a:effectLst>
                  <a:outerShdw blurRad="38100" dist="38100" dir="2700000" algn="tl">
                    <a:srgbClr val="DDDDDD"/>
                  </a:outerShdw>
                </a:effectLst>
                <a:latin typeface="Times New Roman" charset="0"/>
                <a:ea typeface="宋体" charset="-122"/>
                <a:cs typeface="宋体" charset="-122"/>
              </a:rPr>
              <a:t> families carrying mitochondrial 12S mutations </a:t>
            </a:r>
            <a:br>
              <a:rPr lang="en-US" altLang="zh-CN" sz="2400">
                <a:solidFill>
                  <a:srgbClr val="FFCC00"/>
                </a:solidFill>
                <a:effectLst>
                  <a:outerShdw blurRad="38100" dist="38100" dir="2700000" algn="tl">
                    <a:srgbClr val="DDDDDD"/>
                  </a:outerShdw>
                </a:effectLst>
                <a:latin typeface="Times New Roman" charset="0"/>
                <a:ea typeface="宋体" charset="-122"/>
                <a:cs typeface="宋体" charset="-122"/>
              </a:rPr>
            </a:br>
            <a:endParaRPr lang="en-US" altLang="zh-CN" sz="2400">
              <a:solidFill>
                <a:srgbClr val="FFCC00"/>
              </a:solidFill>
              <a:effectLst>
                <a:outerShdw blurRad="38100" dist="38100" dir="2700000" algn="tl">
                  <a:srgbClr val="DDDDDD"/>
                </a:outerShdw>
              </a:effectLst>
              <a:latin typeface="Times New Roman" charset="0"/>
              <a:ea typeface="宋体" charset="-122"/>
              <a:cs typeface="宋体" charset="-122"/>
            </a:endParaRPr>
          </a:p>
        </p:txBody>
      </p:sp>
      <p:sp>
        <p:nvSpPr>
          <p:cNvPr id="40963" name="Line 3"/>
          <p:cNvSpPr>
            <a:spLocks noChangeShapeType="1"/>
          </p:cNvSpPr>
          <p:nvPr/>
        </p:nvSpPr>
        <p:spPr bwMode="auto">
          <a:xfrm flipH="1">
            <a:off x="5867400" y="2819400"/>
            <a:ext cx="533400" cy="0"/>
          </a:xfrm>
          <a:prstGeom prst="line">
            <a:avLst/>
          </a:prstGeom>
          <a:noFill/>
          <a:ln w="3175">
            <a:solidFill>
              <a:schemeClr val="hlink"/>
            </a:solidFill>
            <a:round/>
            <a:headEnd/>
            <a:tailEnd type="triangle" w="med" len="med"/>
          </a:ln>
        </p:spPr>
        <p:txBody>
          <a:bodyPr wrap="none" anchor="ctr">
            <a:prstTxWarp prst="textNoShape">
              <a:avLst/>
            </a:prstTxWarp>
          </a:bodyPr>
          <a:lstStyle/>
          <a:p>
            <a:endParaRPr lang="en-US"/>
          </a:p>
        </p:txBody>
      </p:sp>
      <p:pic>
        <p:nvPicPr>
          <p:cNvPr id="40964" name="Picture 4" descr="figure 2"/>
          <p:cNvPicPr>
            <a:picLocks noChangeAspect="1" noChangeArrowheads="1"/>
          </p:cNvPicPr>
          <p:nvPr/>
        </p:nvPicPr>
        <p:blipFill>
          <a:blip r:embed="rId3"/>
          <a:srcRect/>
          <a:stretch>
            <a:fillRect/>
          </a:stretch>
        </p:blipFill>
        <p:spPr bwMode="auto">
          <a:xfrm>
            <a:off x="1143000" y="1219200"/>
            <a:ext cx="6553200" cy="2260600"/>
          </a:xfrm>
          <a:prstGeom prst="rect">
            <a:avLst/>
          </a:prstGeom>
          <a:noFill/>
          <a:ln w="9525">
            <a:noFill/>
            <a:miter lim="800000"/>
            <a:headEnd/>
            <a:tailEnd/>
          </a:ln>
        </p:spPr>
      </p:pic>
      <p:pic>
        <p:nvPicPr>
          <p:cNvPr id="40965" name="Picture 5"/>
          <p:cNvPicPr>
            <a:picLocks noChangeAspect="1" noChangeArrowheads="1"/>
          </p:cNvPicPr>
          <p:nvPr/>
        </p:nvPicPr>
        <p:blipFill>
          <a:blip r:embed="rId4"/>
          <a:srcRect/>
          <a:stretch>
            <a:fillRect/>
          </a:stretch>
        </p:blipFill>
        <p:spPr bwMode="auto">
          <a:xfrm>
            <a:off x="1143000" y="3810000"/>
            <a:ext cx="6553200" cy="2209800"/>
          </a:xfrm>
          <a:prstGeom prst="rect">
            <a:avLst/>
          </a:prstGeom>
          <a:noFill/>
          <a:ln w="3175">
            <a:noFill/>
            <a:miter lim="800000"/>
            <a:headEnd/>
            <a:tailEnd/>
          </a:ln>
        </p:spPr>
      </p:pic>
      <p:sp>
        <p:nvSpPr>
          <p:cNvPr id="40966" name="Text Box 6"/>
          <p:cNvSpPr txBox="1">
            <a:spLocks noChangeArrowheads="1"/>
          </p:cNvSpPr>
          <p:nvPr/>
        </p:nvSpPr>
        <p:spPr bwMode="auto">
          <a:xfrm>
            <a:off x="2286000" y="3429000"/>
            <a:ext cx="3657600" cy="336550"/>
          </a:xfrm>
          <a:prstGeom prst="rect">
            <a:avLst/>
          </a:prstGeom>
          <a:noFill/>
          <a:ln w="3175">
            <a:noFill/>
            <a:miter lim="800000"/>
            <a:headEnd/>
            <a:tailEnd/>
          </a:ln>
        </p:spPr>
        <p:txBody>
          <a:bodyPr>
            <a:prstTxWarp prst="textNoShape">
              <a:avLst/>
            </a:prstTxWarp>
            <a:spAutoFit/>
          </a:bodyPr>
          <a:lstStyle/>
          <a:p>
            <a:r>
              <a:rPr lang="en-US" altLang="zh-CN">
                <a:solidFill>
                  <a:schemeClr val="bg1"/>
                </a:solidFill>
                <a:latin typeface="Arial" charset="0"/>
              </a:rPr>
              <a:t>Guan et al., 2006, AJHG</a:t>
            </a:r>
            <a:r>
              <a:rPr lang="en-US" altLang="zh-CN">
                <a:latin typeface="Arial" charset="0"/>
              </a:rPr>
              <a:t> </a:t>
            </a:r>
            <a:r>
              <a:rPr lang="en-US" altLang="zh-CN">
                <a:solidFill>
                  <a:schemeClr val="bg1"/>
                </a:solidFill>
                <a:latin typeface="Arial" charset="0"/>
              </a:rPr>
              <a:t>79:291-302.</a:t>
            </a:r>
            <a:r>
              <a:rPr lang="en-US" altLang="zh-CN">
                <a:solidFill>
                  <a:schemeClr val="bg1"/>
                </a:solidFill>
              </a:rPr>
              <a:t> </a:t>
            </a:r>
          </a:p>
        </p:txBody>
      </p:sp>
      <p:sp>
        <p:nvSpPr>
          <p:cNvPr id="40967" name="Text Box 7"/>
          <p:cNvSpPr txBox="1">
            <a:spLocks noChangeArrowheads="1"/>
          </p:cNvSpPr>
          <p:nvPr/>
        </p:nvSpPr>
        <p:spPr bwMode="auto">
          <a:xfrm>
            <a:off x="2438400" y="6140450"/>
            <a:ext cx="3657600" cy="336550"/>
          </a:xfrm>
          <a:prstGeom prst="rect">
            <a:avLst/>
          </a:prstGeom>
          <a:noFill/>
          <a:ln w="3175">
            <a:noFill/>
            <a:miter lim="800000"/>
            <a:headEnd/>
            <a:tailEnd/>
          </a:ln>
        </p:spPr>
        <p:txBody>
          <a:bodyPr>
            <a:prstTxWarp prst="textNoShape">
              <a:avLst/>
            </a:prstTxWarp>
            <a:spAutoFit/>
          </a:bodyPr>
          <a:lstStyle/>
          <a:p>
            <a:r>
              <a:rPr lang="en-US" altLang="zh-CN">
                <a:solidFill>
                  <a:schemeClr val="bg1"/>
                </a:solidFill>
                <a:latin typeface="Arial" charset="0"/>
              </a:rPr>
              <a:t>Zhao et al., 2006, AJHG</a:t>
            </a:r>
            <a:r>
              <a:rPr lang="en-US" altLang="zh-CN">
                <a:latin typeface="Arial" charset="0"/>
              </a:rPr>
              <a:t> </a:t>
            </a:r>
            <a:r>
              <a:rPr lang="en-US" altLang="zh-CN">
                <a:solidFill>
                  <a:schemeClr val="bg1"/>
                </a:solidFill>
                <a:latin typeface="Arial" charset="0"/>
              </a:rPr>
              <a:t>74:139-152.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96838"/>
            <a:ext cx="8229600" cy="1143000"/>
          </a:xfrm>
        </p:spPr>
        <p:txBody>
          <a:bodyPr/>
          <a:lstStyle/>
          <a:p>
            <a:pPr eaLnBrk="1" hangingPunct="1">
              <a:defRPr/>
            </a:pPr>
            <a:r>
              <a:rPr lang="zh-CN" altLang="en-US" sz="3200" b="1">
                <a:solidFill>
                  <a:srgbClr val="660033"/>
                </a:solidFill>
                <a:latin typeface="Times New Roman" charset="0"/>
              </a:rPr>
              <a:t>母系遗传药物性耳聋的分子致病机制</a:t>
            </a:r>
          </a:p>
        </p:txBody>
      </p:sp>
      <p:sp>
        <p:nvSpPr>
          <p:cNvPr id="48131" name="页脚占位符 3"/>
          <p:cNvSpPr>
            <a:spLocks noGrp="1"/>
          </p:cNvSpPr>
          <p:nvPr>
            <p:ph type="ftr" sz="quarter" idx="11"/>
          </p:nvPr>
        </p:nvSpPr>
        <p:spPr bwMode="auto">
          <a:noFill/>
          <a:ln>
            <a:miter lim="800000"/>
            <a:headEnd/>
            <a:tailEnd/>
          </a:ln>
        </p:spPr>
        <p:txBody>
          <a:bodyPr/>
          <a:lstStyle/>
          <a:p>
            <a:r>
              <a:rPr lang="zh-CN" altLang="en-US"/>
              <a:t>浙江大学生命科学学院</a:t>
            </a:r>
          </a:p>
        </p:txBody>
      </p:sp>
      <p:sp>
        <p:nvSpPr>
          <p:cNvPr id="48132" name="灯片编号占位符 4"/>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prstTxWarp prst="textNoShape">
              <a:avLst/>
            </a:prstTxWarp>
          </a:bodyPr>
          <a:lstStyle/>
          <a:p>
            <a:fld id="{75C52E98-92EF-5345-BE81-CF7F131A90B1}" type="slidenum">
              <a:rPr lang="en-US" altLang="zh-CN"/>
              <a:pPr/>
              <a:t>24</a:t>
            </a:fld>
            <a:endParaRPr lang="en-US" altLang="zh-CN"/>
          </a:p>
        </p:txBody>
      </p:sp>
      <p:pic>
        <p:nvPicPr>
          <p:cNvPr id="48133" name="Picture 4"/>
          <p:cNvPicPr>
            <a:picLocks noChangeAspect="1" noChangeArrowheads="1"/>
          </p:cNvPicPr>
          <p:nvPr/>
        </p:nvPicPr>
        <p:blipFill>
          <a:blip r:embed="rId3"/>
          <a:srcRect/>
          <a:stretch>
            <a:fillRect/>
          </a:stretch>
        </p:blipFill>
        <p:spPr bwMode="auto">
          <a:xfrm>
            <a:off x="827088" y="3789363"/>
            <a:ext cx="3600450" cy="2374900"/>
          </a:xfrm>
          <a:prstGeom prst="rect">
            <a:avLst/>
          </a:prstGeom>
          <a:solidFill>
            <a:schemeClr val="bg1"/>
          </a:solidFill>
          <a:ln w="9525">
            <a:solidFill>
              <a:srgbClr val="000080"/>
            </a:solidFill>
            <a:miter lim="800000"/>
            <a:headEnd/>
            <a:tailEnd/>
          </a:ln>
        </p:spPr>
      </p:pic>
      <p:sp>
        <p:nvSpPr>
          <p:cNvPr id="48134" name="内容占位符 2"/>
          <p:cNvSpPr>
            <a:spLocks/>
          </p:cNvSpPr>
          <p:nvPr/>
        </p:nvSpPr>
        <p:spPr bwMode="auto">
          <a:xfrm>
            <a:off x="323850" y="714375"/>
            <a:ext cx="8497888" cy="5113338"/>
          </a:xfrm>
          <a:prstGeom prst="rect">
            <a:avLst/>
          </a:prstGeom>
          <a:noFill/>
          <a:ln w="9525">
            <a:noFill/>
            <a:miter lim="800000"/>
            <a:headEnd/>
            <a:tailEnd/>
          </a:ln>
        </p:spPr>
        <p:txBody>
          <a:bodyPr>
            <a:prstTxWarp prst="textNoShape">
              <a:avLst/>
            </a:prstTxWarp>
          </a:bodyPr>
          <a:lstStyle/>
          <a:p>
            <a:pPr marL="615950" indent="-528638">
              <a:spcBef>
                <a:spcPct val="20000"/>
              </a:spcBef>
              <a:buSzPct val="50000"/>
              <a:buFont typeface="Wingdings" charset="2"/>
              <a:buNone/>
            </a:pPr>
            <a:endParaRPr lang="en-US" altLang="zh-CN" sz="2800" b="1" dirty="0">
              <a:latin typeface="Times New Roman" charset="0"/>
              <a:ea typeface="楷体_GB2312" pitchFamily="49" charset="-122"/>
              <a:cs typeface="楷体_GB2312" pitchFamily="49" charset="-122"/>
            </a:endParaRPr>
          </a:p>
          <a:p>
            <a:pPr marL="615950" indent="-528638">
              <a:spcBef>
                <a:spcPct val="20000"/>
              </a:spcBef>
              <a:spcAft>
                <a:spcPct val="50000"/>
              </a:spcAft>
              <a:buClr>
                <a:srgbClr val="000099"/>
              </a:buClr>
              <a:buFont typeface="Wingdings" charset="2"/>
              <a:buChar char="v"/>
            </a:pPr>
            <a:r>
              <a:rPr lang="zh-CN" altLang="en-US" sz="2400" b="1" dirty="0">
                <a:solidFill>
                  <a:srgbClr val="FFFF00"/>
                </a:solidFill>
                <a:latin typeface="Times New Roman" charset="0"/>
                <a:ea typeface="楷体_GB2312" pitchFamily="49" charset="-122"/>
                <a:cs typeface="楷体_GB2312" pitchFamily="49" charset="-122"/>
              </a:rPr>
              <a:t>在家族性的药物损伤性耳聋中，对氨基糖甙类抗生素的高度敏感性通常表现为母系遗传，提示线粒体基因组突变可能是这种遗传易感性的分子基础 。</a:t>
            </a:r>
          </a:p>
          <a:p>
            <a:pPr marL="615950" indent="-528638">
              <a:spcBef>
                <a:spcPct val="20000"/>
              </a:spcBef>
              <a:spcAft>
                <a:spcPct val="50000"/>
              </a:spcAft>
              <a:buClr>
                <a:srgbClr val="000099"/>
              </a:buClr>
              <a:buFont typeface="Wingdings" charset="2"/>
              <a:buChar char="v"/>
            </a:pPr>
            <a:r>
              <a:rPr lang="zh-CN" altLang="en-US" sz="2400" b="1" dirty="0">
                <a:solidFill>
                  <a:srgbClr val="FFFF00"/>
                </a:solidFill>
                <a:latin typeface="Times New Roman" charset="0"/>
                <a:ea typeface="楷体_GB2312" pitchFamily="49" charset="-122"/>
                <a:cs typeface="楷体_GB2312" pitchFamily="49" charset="-122"/>
              </a:rPr>
              <a:t>线粒体基因组</a:t>
            </a:r>
            <a:r>
              <a:rPr lang="en-US" altLang="zh-CN" sz="2400" b="1" dirty="0">
                <a:solidFill>
                  <a:srgbClr val="FFFF00"/>
                </a:solidFill>
                <a:latin typeface="Times New Roman" charset="0"/>
                <a:ea typeface="楷体_GB2312" pitchFamily="49" charset="-122"/>
                <a:cs typeface="楷体_GB2312" pitchFamily="49" charset="-122"/>
              </a:rPr>
              <a:t>A1555G</a:t>
            </a:r>
            <a:r>
              <a:rPr lang="zh-CN" altLang="en-US" sz="2400" b="1" dirty="0">
                <a:solidFill>
                  <a:srgbClr val="FFFF00"/>
                </a:solidFill>
                <a:latin typeface="Times New Roman" charset="0"/>
                <a:ea typeface="楷体_GB2312" pitchFamily="49" charset="-122"/>
                <a:cs typeface="楷体_GB2312" pitchFamily="49" charset="-122"/>
              </a:rPr>
              <a:t>突变和</a:t>
            </a:r>
            <a:r>
              <a:rPr lang="en-US" altLang="zh-CN" sz="2400" b="1" dirty="0">
                <a:solidFill>
                  <a:srgbClr val="FFFF00"/>
                </a:solidFill>
                <a:latin typeface="Times New Roman" charset="0"/>
                <a:ea typeface="楷体_GB2312" pitchFamily="49" charset="-122"/>
                <a:cs typeface="楷体_GB2312" pitchFamily="49" charset="-122"/>
              </a:rPr>
              <a:t>C1494T</a:t>
            </a:r>
            <a:r>
              <a:rPr lang="zh-CN" altLang="en-US" sz="2400" b="1" dirty="0">
                <a:solidFill>
                  <a:srgbClr val="FFFF00"/>
                </a:solidFill>
                <a:latin typeface="Times New Roman" charset="0"/>
                <a:ea typeface="楷体_GB2312" pitchFamily="49" charset="-122"/>
                <a:cs typeface="楷体_GB2312" pitchFamily="49" charset="-122"/>
              </a:rPr>
              <a:t>突变是引起氨基糖甙类抗生素耳毒性聋的原因之一。</a:t>
            </a:r>
          </a:p>
        </p:txBody>
      </p:sp>
      <p:grpSp>
        <p:nvGrpSpPr>
          <p:cNvPr id="2" name="Group 9"/>
          <p:cNvGrpSpPr>
            <a:grpSpLocks/>
          </p:cNvGrpSpPr>
          <p:nvPr/>
        </p:nvGrpSpPr>
        <p:grpSpPr bwMode="auto">
          <a:xfrm>
            <a:off x="4716463" y="3789363"/>
            <a:ext cx="3816350" cy="2376487"/>
            <a:chOff x="1020" y="1616"/>
            <a:chExt cx="3260" cy="2277"/>
          </a:xfrm>
        </p:grpSpPr>
        <p:pic>
          <p:nvPicPr>
            <p:cNvPr id="48136" name="Picture 10"/>
            <p:cNvPicPr>
              <a:picLocks noChangeAspect="1" noChangeArrowheads="1"/>
            </p:cNvPicPr>
            <p:nvPr/>
          </p:nvPicPr>
          <p:blipFill>
            <a:blip r:embed="rId4"/>
            <a:srcRect/>
            <a:stretch>
              <a:fillRect/>
            </a:stretch>
          </p:blipFill>
          <p:spPr bwMode="auto">
            <a:xfrm>
              <a:off x="1020" y="1616"/>
              <a:ext cx="3216" cy="2277"/>
            </a:xfrm>
            <a:prstGeom prst="rect">
              <a:avLst/>
            </a:prstGeom>
            <a:noFill/>
            <a:ln w="9525">
              <a:solidFill>
                <a:srgbClr val="000080"/>
              </a:solidFill>
              <a:miter lim="800000"/>
              <a:headEnd/>
              <a:tailEnd/>
            </a:ln>
          </p:spPr>
        </p:pic>
        <p:sp>
          <p:nvSpPr>
            <p:cNvPr id="48137" name="Oval 11"/>
            <p:cNvSpPr>
              <a:spLocks noChangeArrowheads="1"/>
            </p:cNvSpPr>
            <p:nvPr/>
          </p:nvSpPr>
          <p:spPr bwMode="auto">
            <a:xfrm>
              <a:off x="2829" y="3168"/>
              <a:ext cx="725" cy="114"/>
            </a:xfrm>
            <a:prstGeom prst="ellipse">
              <a:avLst/>
            </a:prstGeom>
            <a:noFill/>
            <a:ln w="12700" cap="sq">
              <a:solidFill>
                <a:srgbClr val="FF0000"/>
              </a:solidFill>
              <a:round/>
              <a:headEnd type="none" w="sm" len="sm"/>
              <a:tailEnd type="none" w="sm" len="sm"/>
            </a:ln>
          </p:spPr>
          <p:txBody>
            <a:bodyPr wrap="none" anchor="ctr">
              <a:prstTxWarp prst="textNoShape">
                <a:avLst/>
              </a:prstTxWarp>
            </a:bodyPr>
            <a:lstStyle/>
            <a:p>
              <a:endParaRPr lang="zh-CN" altLang="en-US"/>
            </a:p>
          </p:txBody>
        </p:sp>
        <p:sp>
          <p:nvSpPr>
            <p:cNvPr id="48138" name="Oval 12"/>
            <p:cNvSpPr>
              <a:spLocks noChangeArrowheads="1"/>
            </p:cNvSpPr>
            <p:nvPr/>
          </p:nvSpPr>
          <p:spPr bwMode="auto">
            <a:xfrm>
              <a:off x="3555" y="3170"/>
              <a:ext cx="725" cy="114"/>
            </a:xfrm>
            <a:prstGeom prst="ellipse">
              <a:avLst/>
            </a:prstGeom>
            <a:noFill/>
            <a:ln w="12700" cap="sq">
              <a:solidFill>
                <a:srgbClr val="FF0000"/>
              </a:solidFill>
              <a:round/>
              <a:headEnd type="none" w="sm" len="sm"/>
              <a:tailEnd type="none" w="sm" len="sm"/>
            </a:ln>
          </p:spPr>
          <p:txBody>
            <a:bodyPr wrap="none" anchor="ctr">
              <a:prstTxWarp prst="textNoShape">
                <a:avLst/>
              </a:prstTxWarp>
            </a:bodyPr>
            <a:lstStyle/>
            <a:p>
              <a:endParaRPr lang="zh-CN" altLang="en-US"/>
            </a:p>
          </p:txBody>
        </p:sp>
      </p:gr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160338"/>
            <a:ext cx="8229600" cy="1143000"/>
          </a:xfrm>
        </p:spPr>
        <p:txBody>
          <a:bodyPr/>
          <a:lstStyle/>
          <a:p>
            <a:pPr eaLnBrk="1" hangingPunct="1">
              <a:defRPr/>
            </a:pPr>
            <a:r>
              <a:rPr lang="zh-CN" altLang="en-US" sz="3200" b="1">
                <a:solidFill>
                  <a:srgbClr val="660033"/>
                </a:solidFill>
              </a:rPr>
              <a:t>基因检测报告单</a:t>
            </a:r>
            <a:r>
              <a:rPr lang="en-US" altLang="zh-CN" sz="3200" b="1">
                <a:solidFill>
                  <a:srgbClr val="660033"/>
                </a:solidFill>
              </a:rPr>
              <a:t>-A1555G</a:t>
            </a:r>
            <a:r>
              <a:rPr lang="zh-CN" altLang="en-US" sz="3200" b="1">
                <a:solidFill>
                  <a:srgbClr val="660033"/>
                </a:solidFill>
              </a:rPr>
              <a:t>突变</a:t>
            </a:r>
          </a:p>
        </p:txBody>
      </p:sp>
      <p:sp>
        <p:nvSpPr>
          <p:cNvPr id="50179" name="Rectangle 3"/>
          <p:cNvSpPr>
            <a:spLocks noGrp="1" noChangeArrowheads="1"/>
          </p:cNvSpPr>
          <p:nvPr>
            <p:ph idx="1"/>
          </p:nvPr>
        </p:nvSpPr>
        <p:spPr>
          <a:xfrm>
            <a:off x="457200" y="1628775"/>
            <a:ext cx="8229600" cy="4497388"/>
          </a:xfrm>
        </p:spPr>
        <p:txBody>
          <a:bodyPr/>
          <a:lstStyle/>
          <a:p>
            <a:pPr eaLnBrk="1" hangingPunct="1"/>
            <a:endParaRPr lang="en-US"/>
          </a:p>
        </p:txBody>
      </p:sp>
      <p:sp>
        <p:nvSpPr>
          <p:cNvPr id="50180" name="页脚占位符 3"/>
          <p:cNvSpPr>
            <a:spLocks noGrp="1"/>
          </p:cNvSpPr>
          <p:nvPr>
            <p:ph type="ftr" sz="quarter" idx="11"/>
          </p:nvPr>
        </p:nvSpPr>
        <p:spPr bwMode="auto">
          <a:noFill/>
          <a:ln>
            <a:miter lim="800000"/>
            <a:headEnd/>
            <a:tailEnd/>
          </a:ln>
        </p:spPr>
        <p:txBody>
          <a:bodyPr/>
          <a:lstStyle/>
          <a:p>
            <a:r>
              <a:rPr lang="zh-CN" altLang="en-US"/>
              <a:t>浙江大学生命科学学院</a:t>
            </a:r>
          </a:p>
        </p:txBody>
      </p:sp>
      <p:sp>
        <p:nvSpPr>
          <p:cNvPr id="50181" name="灯片编号占位符 4"/>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prstTxWarp prst="textNoShape">
              <a:avLst/>
            </a:prstTxWarp>
          </a:bodyPr>
          <a:lstStyle/>
          <a:p>
            <a:fld id="{566DA372-9243-D44C-A2B1-D0F3AAFDE973}" type="slidenum">
              <a:rPr lang="en-US" altLang="zh-CN"/>
              <a:pPr/>
              <a:t>25</a:t>
            </a:fld>
            <a:endParaRPr lang="en-US" altLang="zh-CN"/>
          </a:p>
        </p:txBody>
      </p:sp>
      <p:pic>
        <p:nvPicPr>
          <p:cNvPr id="50182" name="Picture 5" descr="2"/>
          <p:cNvPicPr>
            <a:picLocks noChangeAspect="1" noChangeArrowheads="1"/>
          </p:cNvPicPr>
          <p:nvPr/>
        </p:nvPicPr>
        <p:blipFill>
          <a:blip r:embed="rId3"/>
          <a:srcRect/>
          <a:stretch>
            <a:fillRect/>
          </a:stretch>
        </p:blipFill>
        <p:spPr bwMode="auto">
          <a:xfrm>
            <a:off x="5148263" y="1341438"/>
            <a:ext cx="3241675" cy="2141537"/>
          </a:xfrm>
          <a:prstGeom prst="rect">
            <a:avLst/>
          </a:prstGeom>
          <a:noFill/>
          <a:ln w="9525">
            <a:noFill/>
            <a:miter lim="800000"/>
            <a:headEnd/>
            <a:tailEnd/>
          </a:ln>
        </p:spPr>
      </p:pic>
      <p:pic>
        <p:nvPicPr>
          <p:cNvPr id="50183" name="Picture 6" descr="用药指南"/>
          <p:cNvPicPr>
            <a:picLocks noChangeAspect="1" noChangeArrowheads="1"/>
          </p:cNvPicPr>
          <p:nvPr/>
        </p:nvPicPr>
        <p:blipFill>
          <a:blip r:embed="rId4"/>
          <a:srcRect/>
          <a:stretch>
            <a:fillRect/>
          </a:stretch>
        </p:blipFill>
        <p:spPr bwMode="auto">
          <a:xfrm>
            <a:off x="5148263" y="3716338"/>
            <a:ext cx="3671887" cy="2474912"/>
          </a:xfrm>
          <a:prstGeom prst="rect">
            <a:avLst/>
          </a:prstGeom>
          <a:noFill/>
          <a:ln w="9525">
            <a:noFill/>
            <a:miter lim="800000"/>
            <a:headEnd/>
            <a:tailEnd/>
          </a:ln>
        </p:spPr>
      </p:pic>
      <p:pic>
        <p:nvPicPr>
          <p:cNvPr id="50184" name="Picture 9" descr="FE122  徐雯雯及父母 基因检测报告单_页面_1"/>
          <p:cNvPicPr>
            <a:picLocks noChangeAspect="1" noChangeArrowheads="1"/>
          </p:cNvPicPr>
          <p:nvPr/>
        </p:nvPicPr>
        <p:blipFill>
          <a:blip r:embed="rId5"/>
          <a:srcRect/>
          <a:stretch>
            <a:fillRect/>
          </a:stretch>
        </p:blipFill>
        <p:spPr bwMode="auto">
          <a:xfrm>
            <a:off x="900113" y="1052513"/>
            <a:ext cx="3836987" cy="53292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标题 5"/>
          <p:cNvSpPr>
            <a:spLocks noGrp="1"/>
          </p:cNvSpPr>
          <p:nvPr>
            <p:ph type="title"/>
          </p:nvPr>
        </p:nvSpPr>
        <p:spPr>
          <a:xfrm>
            <a:off x="785813" y="5000625"/>
            <a:ext cx="4357687" cy="1000125"/>
          </a:xfrm>
        </p:spPr>
        <p:txBody>
          <a:bodyPr/>
          <a:lstStyle/>
          <a:p>
            <a:pPr algn="ctr" eaLnBrk="1" hangingPunct="1">
              <a:defRPr/>
            </a:pPr>
            <a:r>
              <a:rPr lang="zh-CN" altLang="en-US" sz="4400" cap="none"/>
              <a:t>降低耳聋发生率</a:t>
            </a:r>
          </a:p>
        </p:txBody>
      </p:sp>
      <p:sp>
        <p:nvSpPr>
          <p:cNvPr id="54275" name="内容占位符 2"/>
          <p:cNvSpPr>
            <a:spLocks noGrp="1"/>
          </p:cNvSpPr>
          <p:nvPr>
            <p:ph type="body" idx="1"/>
          </p:nvPr>
        </p:nvSpPr>
        <p:spPr>
          <a:xfrm>
            <a:off x="3929063" y="1285875"/>
            <a:ext cx="2857500" cy="835025"/>
          </a:xfrm>
        </p:spPr>
        <p:txBody>
          <a:bodyPr/>
          <a:lstStyle/>
          <a:p>
            <a:pPr algn="ctr" eaLnBrk="1" hangingPunct="1">
              <a:spcBef>
                <a:spcPct val="0"/>
              </a:spcBef>
            </a:pPr>
            <a:r>
              <a:rPr lang="zh-CN" altLang="en-US" sz="4800">
                <a:solidFill>
                  <a:schemeClr val="tx1"/>
                </a:solidFill>
              </a:rPr>
              <a:t>基因诊断</a:t>
            </a:r>
          </a:p>
        </p:txBody>
      </p:sp>
      <p:sp>
        <p:nvSpPr>
          <p:cNvPr id="54276" name="页脚占位符 3"/>
          <p:cNvSpPr>
            <a:spLocks noGrp="1"/>
          </p:cNvSpPr>
          <p:nvPr>
            <p:ph type="ftr" sz="quarter" idx="11"/>
          </p:nvPr>
        </p:nvSpPr>
        <p:spPr bwMode="auto">
          <a:noFill/>
          <a:ln>
            <a:miter lim="800000"/>
            <a:headEnd/>
            <a:tailEnd/>
          </a:ln>
        </p:spPr>
        <p:txBody>
          <a:bodyPr/>
          <a:lstStyle/>
          <a:p>
            <a:r>
              <a:rPr lang="zh-CN" altLang="en-US"/>
              <a:t>浙江大学生命科学学院</a:t>
            </a:r>
          </a:p>
        </p:txBody>
      </p:sp>
      <p:sp>
        <p:nvSpPr>
          <p:cNvPr id="54277" name="灯片编号占位符 4"/>
          <p:cNvSpPr>
            <a:spLocks noGrp="1"/>
          </p:cNvSpPr>
          <p:nvPr>
            <p:ph type="sldNum" sz="quarter" idx="12"/>
          </p:nvPr>
        </p:nvSpPr>
        <p:spPr bwMode="auto">
          <a:noFill/>
          <a:ln>
            <a:miter lim="800000"/>
            <a:headEnd/>
            <a:tailEnd/>
          </a:ln>
        </p:spPr>
        <p:txBody>
          <a:bodyPr/>
          <a:lstStyle/>
          <a:p>
            <a:fld id="{E96797AF-7B3D-D347-AB5F-A9B8766DA082}" type="slidenum">
              <a:rPr lang="en-US" altLang="zh-CN"/>
              <a:pPr/>
              <a:t>26</a:t>
            </a:fld>
            <a:endParaRPr lang="en-US" altLang="zh-CN"/>
          </a:p>
        </p:txBody>
      </p:sp>
      <p:sp>
        <p:nvSpPr>
          <p:cNvPr id="7" name="下箭头 6"/>
          <p:cNvSpPr/>
          <p:nvPr/>
        </p:nvSpPr>
        <p:spPr>
          <a:xfrm rot="2093977">
            <a:off x="3806825" y="2316163"/>
            <a:ext cx="1071563" cy="26939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zh-CN" altLang="en-US">
              <a:solidFill>
                <a:srgbClr val="FFFFFF"/>
              </a:solidFill>
              <a:cs typeface="宋体" charset="-122"/>
            </a:endParaRPr>
          </a:p>
        </p:txBody>
      </p:sp>
      <p:pic>
        <p:nvPicPr>
          <p:cNvPr id="54279" name="图片 7" descr="助听器.jpg"/>
          <p:cNvPicPr>
            <a:picLocks noChangeAspect="1"/>
          </p:cNvPicPr>
          <p:nvPr/>
        </p:nvPicPr>
        <p:blipFill>
          <a:blip r:embed="rId2"/>
          <a:srcRect/>
          <a:stretch>
            <a:fillRect/>
          </a:stretch>
        </p:blipFill>
        <p:spPr bwMode="auto">
          <a:xfrm>
            <a:off x="428625" y="214313"/>
            <a:ext cx="2571750" cy="2586037"/>
          </a:xfrm>
          <a:prstGeom prst="rect">
            <a:avLst/>
          </a:prstGeom>
          <a:noFill/>
          <a:ln w="9525">
            <a:noFill/>
            <a:miter lim="800000"/>
            <a:headEnd/>
            <a:tailEnd/>
          </a:ln>
        </p:spPr>
      </p:pic>
      <p:pic>
        <p:nvPicPr>
          <p:cNvPr id="54280" name="图片 8" descr="耳机.jpg"/>
          <p:cNvPicPr>
            <a:picLocks noChangeAspect="1"/>
          </p:cNvPicPr>
          <p:nvPr/>
        </p:nvPicPr>
        <p:blipFill>
          <a:blip r:embed="rId3"/>
          <a:srcRect/>
          <a:stretch>
            <a:fillRect/>
          </a:stretch>
        </p:blipFill>
        <p:spPr bwMode="auto">
          <a:xfrm>
            <a:off x="5500688" y="3571875"/>
            <a:ext cx="3214687" cy="24114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a:xfrm>
            <a:off x="457200" y="228600"/>
            <a:ext cx="7772400" cy="1143000"/>
          </a:xfrm>
        </p:spPr>
        <p:txBody>
          <a:bodyPr/>
          <a:lstStyle/>
          <a:p>
            <a:pPr eaLnBrk="1" hangingPunct="1">
              <a:defRPr/>
            </a:pPr>
            <a:r>
              <a:rPr lang="en-US" altLang="zh-CN" sz="3200" b="1">
                <a:solidFill>
                  <a:srgbClr val="FFCC00"/>
                </a:solidFill>
                <a:effectLst>
                  <a:outerShdw blurRad="38100" dist="38100" dir="2700000" algn="tl">
                    <a:srgbClr val="DDDDDD"/>
                  </a:outerShdw>
                </a:effectLst>
                <a:ea typeface="宋体" charset="-122"/>
                <a:cs typeface="宋体" charset="-122"/>
              </a:rPr>
              <a:t>Mutations in Mitochondrial Genome Associated with Human Diseases</a:t>
            </a:r>
          </a:p>
        </p:txBody>
      </p:sp>
      <p:pic>
        <p:nvPicPr>
          <p:cNvPr id="45059" name="Picture 3"/>
          <p:cNvPicPr>
            <a:picLocks noGrp="1" noChangeAspect="1" noChangeArrowheads="1"/>
          </p:cNvPicPr>
          <p:nvPr>
            <p:ph type="chart" idx="4294967295"/>
          </p:nvPr>
        </p:nvPicPr>
        <p:blipFill>
          <a:blip r:embed="rId3"/>
          <a:srcRect/>
          <a:stretch>
            <a:fillRect/>
          </a:stretch>
        </p:blipFill>
        <p:spPr>
          <a:xfrm>
            <a:off x="4343400" y="1524000"/>
            <a:ext cx="4267200" cy="4953000"/>
          </a:xfrm>
        </p:spPr>
      </p:pic>
      <p:sp>
        <p:nvSpPr>
          <p:cNvPr id="333828" name="Rectangle 4"/>
          <p:cNvSpPr>
            <a:spLocks noGrp="1" noChangeArrowheads="1"/>
          </p:cNvSpPr>
          <p:nvPr>
            <p:ph type="body" sz="half" idx="1"/>
          </p:nvPr>
        </p:nvSpPr>
        <p:spPr>
          <a:xfrm>
            <a:off x="323850" y="1484313"/>
            <a:ext cx="4032250" cy="4897437"/>
          </a:xfrm>
        </p:spPr>
        <p:txBody>
          <a:bodyPr/>
          <a:lstStyle/>
          <a:p>
            <a:pPr eaLnBrk="1" hangingPunct="1">
              <a:defRPr/>
            </a:pPr>
            <a:r>
              <a:rPr lang="en-US" altLang="zh-CN" sz="2000" b="1">
                <a:effectLst>
                  <a:outerShdw blurRad="38100" dist="38100" dir="2700000" algn="tl">
                    <a:srgbClr val="DDDDDD"/>
                  </a:outerShdw>
                </a:effectLst>
                <a:ea typeface="宋体" charset="-122"/>
                <a:cs typeface="宋体" charset="-122"/>
              </a:rPr>
              <a:t>Rearrangements</a:t>
            </a:r>
          </a:p>
          <a:p>
            <a:pPr lvl="1" eaLnBrk="1" hangingPunct="1">
              <a:defRPr/>
            </a:pPr>
            <a:r>
              <a:rPr lang="en-US" altLang="zh-CN" sz="2000" b="1">
                <a:effectLst>
                  <a:outerShdw blurRad="38100" dist="38100" dir="2700000" algn="tl">
                    <a:srgbClr val="DDDDDD"/>
                  </a:outerShdw>
                </a:effectLst>
                <a:ea typeface="宋体" charset="-122"/>
                <a:cs typeface="宋体" charset="-122"/>
              </a:rPr>
              <a:t>Deletions</a:t>
            </a:r>
          </a:p>
          <a:p>
            <a:pPr lvl="1" eaLnBrk="1" hangingPunct="1">
              <a:defRPr/>
            </a:pPr>
            <a:r>
              <a:rPr lang="en-US" altLang="zh-CN" sz="2000" b="1">
                <a:effectLst>
                  <a:outerShdw blurRad="38100" dist="38100" dir="2700000" algn="tl">
                    <a:srgbClr val="DDDDDD"/>
                  </a:outerShdw>
                </a:effectLst>
                <a:ea typeface="宋体" charset="-122"/>
                <a:cs typeface="宋体" charset="-122"/>
              </a:rPr>
              <a:t>Duplications</a:t>
            </a:r>
          </a:p>
          <a:p>
            <a:pPr eaLnBrk="1" hangingPunct="1">
              <a:defRPr/>
            </a:pPr>
            <a:r>
              <a:rPr lang="en-US" altLang="zh-CN" sz="2000" b="1">
                <a:effectLst>
                  <a:outerShdw blurRad="38100" dist="38100" dir="2700000" algn="tl">
                    <a:srgbClr val="DDDDDD"/>
                  </a:outerShdw>
                </a:effectLst>
                <a:ea typeface="宋体" charset="-122"/>
                <a:cs typeface="宋体" charset="-122"/>
              </a:rPr>
              <a:t>Point mutations</a:t>
            </a:r>
          </a:p>
          <a:p>
            <a:pPr lvl="1" eaLnBrk="1" hangingPunct="1">
              <a:buFontTx/>
              <a:buNone/>
              <a:defRPr/>
            </a:pPr>
            <a:r>
              <a:rPr lang="en-US" altLang="zh-CN" sz="2000" b="1">
                <a:effectLst>
                  <a:outerShdw blurRad="38100" dist="38100" dir="2700000" algn="tl">
                    <a:srgbClr val="DDDDDD"/>
                  </a:outerShdw>
                </a:effectLst>
                <a:ea typeface="宋体" charset="-122"/>
                <a:cs typeface="宋体" charset="-122"/>
              </a:rPr>
              <a:t>&gt;150 pathogenic mutations</a:t>
            </a:r>
          </a:p>
          <a:p>
            <a:pPr lvl="2" eaLnBrk="1" hangingPunct="1">
              <a:defRPr/>
            </a:pPr>
            <a:r>
              <a:rPr lang="en-US" altLang="zh-CN" b="1">
                <a:effectLst>
                  <a:outerShdw blurRad="38100" dist="38100" dir="2700000" algn="tl">
                    <a:srgbClr val="DDDDDD"/>
                  </a:outerShdw>
                </a:effectLst>
                <a:ea typeface="宋体" charset="-122"/>
                <a:cs typeface="宋体" charset="-122"/>
              </a:rPr>
              <a:t>tRNA</a:t>
            </a:r>
          </a:p>
          <a:p>
            <a:pPr lvl="2" eaLnBrk="1" hangingPunct="1">
              <a:defRPr/>
            </a:pPr>
            <a:r>
              <a:rPr lang="en-US" altLang="zh-CN" b="1">
                <a:effectLst>
                  <a:outerShdw blurRad="38100" dist="38100" dir="2700000" algn="tl">
                    <a:srgbClr val="DDDDDD"/>
                  </a:outerShdw>
                </a:effectLst>
                <a:ea typeface="宋体" charset="-122"/>
                <a:cs typeface="宋体" charset="-122"/>
              </a:rPr>
              <a:t>rRNA</a:t>
            </a:r>
          </a:p>
          <a:p>
            <a:pPr lvl="2" eaLnBrk="1" hangingPunct="1">
              <a:defRPr/>
            </a:pPr>
            <a:r>
              <a:rPr lang="en-US" altLang="zh-CN" b="1">
                <a:effectLst>
                  <a:outerShdw blurRad="38100" dist="38100" dir="2700000" algn="tl">
                    <a:srgbClr val="DDDDDD"/>
                  </a:outerShdw>
                </a:effectLst>
                <a:ea typeface="宋体" charset="-122"/>
                <a:cs typeface="宋体" charset="-122"/>
              </a:rPr>
              <a:t>protein encoding genes</a:t>
            </a:r>
          </a:p>
        </p:txBody>
      </p:sp>
      <p:sp>
        <p:nvSpPr>
          <p:cNvPr id="45061" name="Line 5"/>
          <p:cNvSpPr>
            <a:spLocks noChangeShapeType="1"/>
          </p:cNvSpPr>
          <p:nvPr/>
        </p:nvSpPr>
        <p:spPr bwMode="auto">
          <a:xfrm>
            <a:off x="6248400" y="2057400"/>
            <a:ext cx="152400" cy="304800"/>
          </a:xfrm>
          <a:prstGeom prst="line">
            <a:avLst/>
          </a:prstGeom>
          <a:noFill/>
          <a:ln w="3175">
            <a:solidFill>
              <a:schemeClr val="hlink"/>
            </a:solidFill>
            <a:round/>
            <a:headEnd/>
            <a:tailEnd type="triangle" w="med" len="med"/>
          </a:ln>
        </p:spPr>
        <p:txBody>
          <a:bodyPr wrap="none" anchor="ctr">
            <a:prstTxWarp prst="textNoShape">
              <a:avLst/>
            </a:prstTxWarp>
          </a:bodyPr>
          <a:lstStyle/>
          <a:p>
            <a:endParaRPr lang="en-US"/>
          </a:p>
        </p:txBody>
      </p:sp>
      <p:sp>
        <p:nvSpPr>
          <p:cNvPr id="45062" name="Line 6"/>
          <p:cNvSpPr>
            <a:spLocks noChangeShapeType="1"/>
          </p:cNvSpPr>
          <p:nvPr/>
        </p:nvSpPr>
        <p:spPr bwMode="auto">
          <a:xfrm flipH="1">
            <a:off x="6324600" y="3657600"/>
            <a:ext cx="152400" cy="457200"/>
          </a:xfrm>
          <a:prstGeom prst="line">
            <a:avLst/>
          </a:prstGeom>
          <a:noFill/>
          <a:ln w="3175">
            <a:solidFill>
              <a:schemeClr val="hlink"/>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3059113" y="260350"/>
            <a:ext cx="2881312" cy="519113"/>
          </a:xfrm>
          <a:prstGeom prst="rect">
            <a:avLst/>
          </a:prstGeom>
          <a:noFill/>
          <a:ln w="6350">
            <a:noFill/>
            <a:miter lim="800000"/>
            <a:headEnd/>
            <a:tailEnd/>
          </a:ln>
        </p:spPr>
        <p:txBody>
          <a:bodyPr>
            <a:prstTxWarp prst="textNoShape">
              <a:avLst/>
            </a:prstTxWarp>
            <a:spAutoFit/>
          </a:bodyPr>
          <a:lstStyle/>
          <a:p>
            <a:pPr>
              <a:spcBef>
                <a:spcPct val="20000"/>
              </a:spcBef>
            </a:pPr>
            <a:r>
              <a:rPr lang="zh-CN" altLang="en-US" sz="2800" b="1" i="0">
                <a:solidFill>
                  <a:srgbClr val="FFCC00"/>
                </a:solidFill>
                <a:latin typeface="宋体" charset="-122"/>
              </a:rPr>
              <a:t>总 体 思 路</a:t>
            </a:r>
          </a:p>
        </p:txBody>
      </p:sp>
      <p:sp>
        <p:nvSpPr>
          <p:cNvPr id="43011" name="Rectangle 3"/>
          <p:cNvSpPr>
            <a:spLocks noChangeArrowheads="1"/>
          </p:cNvSpPr>
          <p:nvPr/>
        </p:nvSpPr>
        <p:spPr bwMode="auto">
          <a:xfrm>
            <a:off x="468313" y="1268413"/>
            <a:ext cx="8424862" cy="4681537"/>
          </a:xfrm>
          <a:prstGeom prst="rect">
            <a:avLst/>
          </a:prstGeom>
          <a:noFill/>
          <a:ln w="6350">
            <a:solidFill>
              <a:schemeClr val="bg2"/>
            </a:solidFill>
            <a:miter lim="800000"/>
            <a:headEnd/>
            <a:tailEnd/>
          </a:ln>
        </p:spPr>
        <p:txBody>
          <a:bodyPr wrap="none" anchor="ctr">
            <a:prstTxWarp prst="textNoShape">
              <a:avLst/>
            </a:prstTxWarp>
          </a:bodyPr>
          <a:lstStyle/>
          <a:p>
            <a:endParaRPr lang="en-US"/>
          </a:p>
        </p:txBody>
      </p:sp>
      <p:pic>
        <p:nvPicPr>
          <p:cNvPr id="43012" name="Picture 4"/>
          <p:cNvPicPr>
            <a:picLocks noChangeAspect="1" noChangeArrowheads="1"/>
          </p:cNvPicPr>
          <p:nvPr/>
        </p:nvPicPr>
        <p:blipFill>
          <a:blip r:embed="rId3"/>
          <a:srcRect/>
          <a:stretch>
            <a:fillRect/>
          </a:stretch>
        </p:blipFill>
        <p:spPr bwMode="auto">
          <a:xfrm>
            <a:off x="215900" y="1630363"/>
            <a:ext cx="8243888" cy="3959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116013" y="73025"/>
            <a:ext cx="7956550" cy="908050"/>
          </a:xfrm>
          <a:noFill/>
        </p:spPr>
        <p:txBody>
          <a:bodyPr/>
          <a:lstStyle/>
          <a:p>
            <a:pPr marL="363538" indent="-363538" eaLnBrk="1" hangingPunct="1"/>
            <a:r>
              <a:rPr lang="en-US" sz="2800" i="1">
                <a:solidFill>
                  <a:srgbClr val="FFCC00"/>
                </a:solidFill>
                <a:ea typeface="宋体" charset="-122"/>
                <a:cs typeface="宋体" charset="-122"/>
              </a:rPr>
              <a:t>线粒体12S rRNA</a:t>
            </a:r>
            <a:r>
              <a:rPr lang="en-US" altLang="zh-CN" sz="2800" i="1">
                <a:solidFill>
                  <a:srgbClr val="FFCC00"/>
                </a:solidFill>
                <a:ea typeface="宋体" charset="-122"/>
                <a:cs typeface="宋体" charset="-122"/>
              </a:rPr>
              <a:t> A1555G</a:t>
            </a:r>
            <a:r>
              <a:rPr lang="zh-CN" altLang="en-US" sz="2800" i="1">
                <a:solidFill>
                  <a:srgbClr val="FFCC00"/>
                </a:solidFill>
                <a:ea typeface="宋体" charset="-122"/>
                <a:cs typeface="宋体" charset="-122"/>
              </a:rPr>
              <a:t>和</a:t>
            </a:r>
            <a:r>
              <a:rPr lang="en-US" altLang="zh-CN" sz="2800" i="1">
                <a:solidFill>
                  <a:srgbClr val="FFCC00"/>
                </a:solidFill>
                <a:ea typeface="宋体" charset="-122"/>
                <a:cs typeface="宋体" charset="-122"/>
              </a:rPr>
              <a:t>C1494T</a:t>
            </a:r>
            <a:br>
              <a:rPr lang="en-US" altLang="zh-CN" sz="2800" i="1">
                <a:solidFill>
                  <a:srgbClr val="FFCC00"/>
                </a:solidFill>
                <a:ea typeface="宋体" charset="-122"/>
                <a:cs typeface="宋体" charset="-122"/>
              </a:rPr>
            </a:br>
            <a:r>
              <a:rPr lang="en-US" altLang="zh-CN" sz="2800" i="1">
                <a:solidFill>
                  <a:srgbClr val="FFCC00"/>
                </a:solidFill>
                <a:ea typeface="宋体" charset="-122"/>
                <a:cs typeface="宋体" charset="-122"/>
              </a:rPr>
              <a:t>              </a:t>
            </a:r>
            <a:r>
              <a:rPr lang="zh-CN" altLang="en-US" sz="2800" i="1">
                <a:solidFill>
                  <a:srgbClr val="FFCC00"/>
                </a:solidFill>
                <a:ea typeface="宋体" charset="-122"/>
                <a:cs typeface="宋体" charset="-122"/>
              </a:rPr>
              <a:t>是引起药物性耳聋的主要易感突变</a:t>
            </a:r>
            <a:endParaRPr lang="en-US" altLang="zh-CN" sz="2800" i="1">
              <a:solidFill>
                <a:srgbClr val="FFCC00"/>
              </a:solidFill>
              <a:ea typeface="宋体" charset="-122"/>
              <a:cs typeface="宋体" charset="-122"/>
            </a:endParaRPr>
          </a:p>
        </p:txBody>
      </p:sp>
      <p:pic>
        <p:nvPicPr>
          <p:cNvPr id="47107" name="Picture 3"/>
          <p:cNvPicPr>
            <a:picLocks noChangeAspect="1" noChangeArrowheads="1"/>
          </p:cNvPicPr>
          <p:nvPr/>
        </p:nvPicPr>
        <p:blipFill>
          <a:blip r:embed="rId3"/>
          <a:srcRect/>
          <a:stretch>
            <a:fillRect/>
          </a:stretch>
        </p:blipFill>
        <p:spPr bwMode="auto">
          <a:xfrm>
            <a:off x="1004888" y="1292225"/>
            <a:ext cx="7312025" cy="4800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3"/>
          <p:cNvPicPr>
            <a:picLocks noGrp="1" noChangeAspect="1" noChangeArrowheads="1"/>
          </p:cNvPicPr>
          <p:nvPr>
            <p:ph type="body" idx="1"/>
          </p:nvPr>
        </p:nvPicPr>
        <p:blipFill>
          <a:blip r:embed="rId2"/>
          <a:srcRect/>
          <a:stretch>
            <a:fillRect/>
          </a:stretch>
        </p:blipFill>
        <p:spPr>
          <a:xfrm>
            <a:off x="3352800" y="2286000"/>
            <a:ext cx="5181600" cy="2849563"/>
          </a:xfrm>
        </p:spPr>
      </p:pic>
      <p:sp>
        <p:nvSpPr>
          <p:cNvPr id="20483" name="Rectangle 4"/>
          <p:cNvSpPr>
            <a:spLocks noChangeArrowheads="1"/>
          </p:cNvSpPr>
          <p:nvPr/>
        </p:nvSpPr>
        <p:spPr bwMode="auto">
          <a:xfrm>
            <a:off x="838200" y="533400"/>
            <a:ext cx="7416800" cy="1143000"/>
          </a:xfrm>
          <a:prstGeom prst="rect">
            <a:avLst/>
          </a:prstGeom>
          <a:noFill/>
          <a:ln w="9525">
            <a:noFill/>
            <a:miter lim="800000"/>
            <a:headEnd/>
            <a:tailEnd/>
          </a:ln>
        </p:spPr>
        <p:txBody>
          <a:bodyPr anchor="ctr">
            <a:prstTxWarp prst="textNoShape">
              <a:avLst/>
            </a:prstTxWarp>
          </a:bodyPr>
          <a:lstStyle/>
          <a:p>
            <a:pPr eaLnBrk="1" hangingPunct="1"/>
            <a:r>
              <a:rPr lang="en-US" altLang="zh-CN" sz="4000">
                <a:solidFill>
                  <a:srgbClr val="FFCC00"/>
                </a:solidFill>
                <a:latin typeface="Tahoma" charset="0"/>
              </a:rPr>
              <a:t>Mitochondria make a comeback</a:t>
            </a:r>
          </a:p>
        </p:txBody>
      </p:sp>
      <p:pic>
        <p:nvPicPr>
          <p:cNvPr id="20484" name="Picture 5" descr="Cover Figure"/>
          <p:cNvPicPr>
            <a:picLocks noChangeAspect="1" noChangeArrowheads="1"/>
          </p:cNvPicPr>
          <p:nvPr/>
        </p:nvPicPr>
        <p:blipFill>
          <a:blip r:embed="rId3"/>
          <a:srcRect/>
          <a:stretch>
            <a:fillRect/>
          </a:stretch>
        </p:blipFill>
        <p:spPr bwMode="auto">
          <a:xfrm>
            <a:off x="304800" y="1828800"/>
            <a:ext cx="2727325" cy="3671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2319338" y="-152400"/>
            <a:ext cx="184150" cy="519113"/>
          </a:xfrm>
          <a:prstGeom prst="rect">
            <a:avLst/>
          </a:prstGeom>
          <a:noFill/>
          <a:ln w="6350">
            <a:noFill/>
            <a:miter lim="800000"/>
            <a:headEnd/>
            <a:tailEnd/>
          </a:ln>
        </p:spPr>
        <p:txBody>
          <a:bodyPr wrap="none">
            <a:prstTxWarp prst="textNoShape">
              <a:avLst/>
            </a:prstTxWarp>
            <a:spAutoFit/>
          </a:bodyPr>
          <a:lstStyle/>
          <a:p>
            <a:pPr eaLnBrk="1" hangingPunct="1"/>
            <a:endParaRPr lang="zh-CN" altLang="en-US" sz="2800" b="1">
              <a:solidFill>
                <a:srgbClr val="CC0000"/>
              </a:solidFill>
              <a:ea typeface="楷体_GB2312" pitchFamily="49" charset="-122"/>
              <a:cs typeface="楷体_GB2312" pitchFamily="49" charset="-122"/>
            </a:endParaRPr>
          </a:p>
        </p:txBody>
      </p:sp>
      <p:sp>
        <p:nvSpPr>
          <p:cNvPr id="49155" name="Rectangle 3"/>
          <p:cNvSpPr>
            <a:spLocks noGrp="1" noChangeArrowheads="1"/>
          </p:cNvSpPr>
          <p:nvPr>
            <p:ph type="title"/>
          </p:nvPr>
        </p:nvSpPr>
        <p:spPr>
          <a:xfrm>
            <a:off x="657225" y="460375"/>
            <a:ext cx="6975475" cy="908050"/>
          </a:xfrm>
          <a:noFill/>
        </p:spPr>
        <p:txBody>
          <a:bodyPr/>
          <a:lstStyle/>
          <a:p>
            <a:pPr marL="363538" indent="-363538" eaLnBrk="1" hangingPunct="1"/>
            <a:r>
              <a:rPr lang="zh-CN" altLang="en-US" sz="2800" i="1">
                <a:solidFill>
                  <a:srgbClr val="FFCC00"/>
                </a:solidFill>
                <a:latin typeface="宋体" charset="-122"/>
                <a:ea typeface="宋体" charset="-122"/>
                <a:cs typeface="宋体" charset="-122"/>
              </a:rPr>
              <a:t>药 敏 实 验</a:t>
            </a:r>
          </a:p>
        </p:txBody>
      </p:sp>
      <p:pic>
        <p:nvPicPr>
          <p:cNvPr id="49156" name="Picture 4"/>
          <p:cNvPicPr>
            <a:picLocks noChangeAspect="1" noChangeArrowheads="1"/>
          </p:cNvPicPr>
          <p:nvPr/>
        </p:nvPicPr>
        <p:blipFill>
          <a:blip r:embed="rId3"/>
          <a:srcRect/>
          <a:stretch>
            <a:fillRect/>
          </a:stretch>
        </p:blipFill>
        <p:spPr bwMode="auto">
          <a:xfrm>
            <a:off x="395288" y="1196975"/>
            <a:ext cx="8353425" cy="49514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04800" y="762000"/>
            <a:ext cx="8229600" cy="1143000"/>
          </a:xfrm>
          <a:noFill/>
        </p:spPr>
        <p:txBody>
          <a:bodyPr/>
          <a:lstStyle/>
          <a:p>
            <a:pPr eaLnBrk="1" hangingPunct="1"/>
            <a:r>
              <a:rPr lang="zh-CN" altLang="en-US" sz="3600">
                <a:solidFill>
                  <a:srgbClr val="FFCC00"/>
                </a:solidFill>
                <a:ea typeface="宋体" charset="-122"/>
                <a:cs typeface="宋体" charset="-122"/>
              </a:rPr>
              <a:t/>
            </a:r>
            <a:br>
              <a:rPr lang="zh-CN" altLang="en-US" sz="3600">
                <a:solidFill>
                  <a:srgbClr val="FFCC00"/>
                </a:solidFill>
                <a:ea typeface="宋体" charset="-122"/>
                <a:cs typeface="宋体" charset="-122"/>
              </a:rPr>
            </a:br>
            <a:r>
              <a:rPr lang="zh-CN" altLang="en-US" sz="3600">
                <a:solidFill>
                  <a:srgbClr val="FFCC00"/>
                </a:solidFill>
                <a:ea typeface="宋体" charset="-122"/>
                <a:cs typeface="宋体" charset="-122"/>
              </a:rPr>
              <a:t> </a:t>
            </a:r>
            <a:r>
              <a:rPr lang="en-US" altLang="zh-CN" sz="3600">
                <a:solidFill>
                  <a:srgbClr val="FFCC00"/>
                </a:solidFill>
                <a:ea typeface="宋体" charset="-122"/>
                <a:cs typeface="宋体" charset="-122"/>
              </a:rPr>
              <a:t>Function characterization</a:t>
            </a:r>
            <a:endParaRPr lang="en-US" altLang="zh-CN" sz="4000">
              <a:solidFill>
                <a:srgbClr val="FFCC00"/>
              </a:solidFill>
              <a:ea typeface="宋体" charset="-122"/>
              <a:cs typeface="宋体" charset="-122"/>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Freeform 2"/>
          <p:cNvSpPr>
            <a:spLocks/>
          </p:cNvSpPr>
          <p:nvPr/>
        </p:nvSpPr>
        <p:spPr bwMode="auto">
          <a:xfrm>
            <a:off x="5307013" y="1587500"/>
            <a:ext cx="1487487" cy="1385888"/>
          </a:xfrm>
          <a:custGeom>
            <a:avLst/>
            <a:gdLst>
              <a:gd name="T0" fmla="*/ 618637597 w 938"/>
              <a:gd name="T1" fmla="*/ 2531513 h 871"/>
              <a:gd name="T2" fmla="*/ 648813919 w 938"/>
              <a:gd name="T3" fmla="*/ 48103520 h 871"/>
              <a:gd name="T4" fmla="*/ 694080781 w 938"/>
              <a:gd name="T5" fmla="*/ 63294189 h 871"/>
              <a:gd name="T6" fmla="*/ 754435011 w 938"/>
              <a:gd name="T7" fmla="*/ 154436612 h 871"/>
              <a:gd name="T8" fmla="*/ 799701873 w 938"/>
              <a:gd name="T9" fmla="*/ 291151042 h 871"/>
              <a:gd name="T10" fmla="*/ 920410333 w 938"/>
              <a:gd name="T11" fmla="*/ 412674804 h 871"/>
              <a:gd name="T12" fmla="*/ 1146741471 w 938"/>
              <a:gd name="T13" fmla="*/ 503817227 h 871"/>
              <a:gd name="T14" fmla="*/ 1327805746 w 938"/>
              <a:gd name="T15" fmla="*/ 564579903 h 871"/>
              <a:gd name="T16" fmla="*/ 1840822252 w 938"/>
              <a:gd name="T17" fmla="*/ 488626558 h 871"/>
              <a:gd name="T18" fmla="*/ 1795555390 w 938"/>
              <a:gd name="T19" fmla="*/ 625340988 h 871"/>
              <a:gd name="T20" fmla="*/ 1765379068 w 938"/>
              <a:gd name="T21" fmla="*/ 716483411 h 871"/>
              <a:gd name="T22" fmla="*/ 1795555390 w 938"/>
              <a:gd name="T23" fmla="*/ 898769848 h 871"/>
              <a:gd name="T24" fmla="*/ 2147483647 w 938"/>
              <a:gd name="T25" fmla="*/ 1157008040 h 871"/>
              <a:gd name="T26" fmla="*/ 2147483647 w 938"/>
              <a:gd name="T27" fmla="*/ 1187387787 h 871"/>
              <a:gd name="T28" fmla="*/ 2147483647 w 938"/>
              <a:gd name="T29" fmla="*/ 1293722470 h 871"/>
              <a:gd name="T30" fmla="*/ 1916265435 w 938"/>
              <a:gd name="T31" fmla="*/ 1369674224 h 871"/>
              <a:gd name="T32" fmla="*/ 1659757976 w 938"/>
              <a:gd name="T33" fmla="*/ 1506388654 h 871"/>
              <a:gd name="T34" fmla="*/ 1539047930 w 938"/>
              <a:gd name="T35" fmla="*/ 1582340409 h 871"/>
              <a:gd name="T36" fmla="*/ 1448515792 w 938"/>
              <a:gd name="T37" fmla="*/ 1658293754 h 871"/>
              <a:gd name="T38" fmla="*/ 1312716792 w 938"/>
              <a:gd name="T39" fmla="*/ 1764626846 h 871"/>
              <a:gd name="T40" fmla="*/ 1176919378 w 938"/>
              <a:gd name="T41" fmla="*/ 1946911692 h 871"/>
              <a:gd name="T42" fmla="*/ 1086387241 w 938"/>
              <a:gd name="T43" fmla="*/ 2147483647 h 871"/>
              <a:gd name="T44" fmla="*/ 1026031425 w 938"/>
              <a:gd name="T45" fmla="*/ 1886150607 h 871"/>
              <a:gd name="T46" fmla="*/ 860056103 w 938"/>
              <a:gd name="T47" fmla="*/ 1749436177 h 871"/>
              <a:gd name="T48" fmla="*/ 709169735 w 938"/>
              <a:gd name="T49" fmla="*/ 1521579323 h 871"/>
              <a:gd name="T50" fmla="*/ 377217506 w 938"/>
              <a:gd name="T51" fmla="*/ 1263341132 h 871"/>
              <a:gd name="T52" fmla="*/ 0 w 938"/>
              <a:gd name="T53" fmla="*/ 1263341132 h 871"/>
              <a:gd name="T54" fmla="*/ 181064276 w 938"/>
              <a:gd name="T55" fmla="*/ 1141817371 h 871"/>
              <a:gd name="T56" fmla="*/ 211242184 w 938"/>
              <a:gd name="T57" fmla="*/ 1050674948 h 871"/>
              <a:gd name="T58" fmla="*/ 286685368 w 938"/>
              <a:gd name="T59" fmla="*/ 959530933 h 871"/>
              <a:gd name="T60" fmla="*/ 407395413 w 938"/>
              <a:gd name="T61" fmla="*/ 838007172 h 871"/>
              <a:gd name="T62" fmla="*/ 528103873 w 938"/>
              <a:gd name="T63" fmla="*/ 610150319 h 871"/>
              <a:gd name="T64" fmla="*/ 558281781 w 938"/>
              <a:gd name="T65" fmla="*/ 564579903 h 871"/>
              <a:gd name="T66" fmla="*/ 603548643 w 938"/>
              <a:gd name="T67" fmla="*/ 549389234 h 871"/>
              <a:gd name="T68" fmla="*/ 633724965 w 938"/>
              <a:gd name="T69" fmla="*/ 458245220 h 871"/>
              <a:gd name="T70" fmla="*/ 663902873 w 938"/>
              <a:gd name="T71" fmla="*/ 412674804 h 871"/>
              <a:gd name="T72" fmla="*/ 709169735 w 938"/>
              <a:gd name="T73" fmla="*/ 275960373 h 871"/>
              <a:gd name="T74" fmla="*/ 724257103 w 938"/>
              <a:gd name="T75" fmla="*/ 230388366 h 871"/>
              <a:gd name="T76" fmla="*/ 678991827 w 938"/>
              <a:gd name="T77" fmla="*/ 108864605 h 871"/>
              <a:gd name="T78" fmla="*/ 618637597 w 938"/>
              <a:gd name="T79" fmla="*/ 2531513 h 87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8"/>
              <a:gd name="T121" fmla="*/ 0 h 871"/>
              <a:gd name="T122" fmla="*/ 938 w 938"/>
              <a:gd name="T123" fmla="*/ 871 h 87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8" h="871">
                <a:moveTo>
                  <a:pt x="246" y="1"/>
                </a:moveTo>
                <a:cubicBezTo>
                  <a:pt x="250" y="7"/>
                  <a:pt x="252" y="14"/>
                  <a:pt x="258" y="19"/>
                </a:cubicBezTo>
                <a:cubicBezTo>
                  <a:pt x="263" y="23"/>
                  <a:pt x="272" y="21"/>
                  <a:pt x="276" y="25"/>
                </a:cubicBezTo>
                <a:cubicBezTo>
                  <a:pt x="286" y="35"/>
                  <a:pt x="292" y="49"/>
                  <a:pt x="300" y="61"/>
                </a:cubicBezTo>
                <a:cubicBezTo>
                  <a:pt x="311" y="77"/>
                  <a:pt x="302" y="104"/>
                  <a:pt x="318" y="115"/>
                </a:cubicBezTo>
                <a:cubicBezTo>
                  <a:pt x="339" y="129"/>
                  <a:pt x="348" y="148"/>
                  <a:pt x="366" y="163"/>
                </a:cubicBezTo>
                <a:cubicBezTo>
                  <a:pt x="397" y="190"/>
                  <a:pt x="417" y="193"/>
                  <a:pt x="456" y="199"/>
                </a:cubicBezTo>
                <a:cubicBezTo>
                  <a:pt x="479" y="215"/>
                  <a:pt x="500" y="217"/>
                  <a:pt x="528" y="223"/>
                </a:cubicBezTo>
                <a:cubicBezTo>
                  <a:pt x="598" y="209"/>
                  <a:pt x="660" y="193"/>
                  <a:pt x="732" y="193"/>
                </a:cubicBezTo>
                <a:cubicBezTo>
                  <a:pt x="726" y="211"/>
                  <a:pt x="720" y="229"/>
                  <a:pt x="714" y="247"/>
                </a:cubicBezTo>
                <a:cubicBezTo>
                  <a:pt x="710" y="259"/>
                  <a:pt x="702" y="283"/>
                  <a:pt x="702" y="283"/>
                </a:cubicBezTo>
                <a:cubicBezTo>
                  <a:pt x="704" y="300"/>
                  <a:pt x="704" y="335"/>
                  <a:pt x="714" y="355"/>
                </a:cubicBezTo>
                <a:cubicBezTo>
                  <a:pt x="754" y="434"/>
                  <a:pt x="838" y="450"/>
                  <a:pt x="918" y="457"/>
                </a:cubicBezTo>
                <a:cubicBezTo>
                  <a:pt x="938" y="464"/>
                  <a:pt x="936" y="457"/>
                  <a:pt x="936" y="469"/>
                </a:cubicBezTo>
                <a:cubicBezTo>
                  <a:pt x="909" y="478"/>
                  <a:pt x="890" y="502"/>
                  <a:pt x="864" y="511"/>
                </a:cubicBezTo>
                <a:cubicBezTo>
                  <a:pt x="831" y="522"/>
                  <a:pt x="795" y="529"/>
                  <a:pt x="762" y="541"/>
                </a:cubicBezTo>
                <a:cubicBezTo>
                  <a:pt x="725" y="555"/>
                  <a:pt x="698" y="582"/>
                  <a:pt x="660" y="595"/>
                </a:cubicBezTo>
                <a:cubicBezTo>
                  <a:pt x="628" y="627"/>
                  <a:pt x="657" y="602"/>
                  <a:pt x="612" y="625"/>
                </a:cubicBezTo>
                <a:cubicBezTo>
                  <a:pt x="586" y="638"/>
                  <a:pt x="600" y="636"/>
                  <a:pt x="576" y="655"/>
                </a:cubicBezTo>
                <a:cubicBezTo>
                  <a:pt x="511" y="705"/>
                  <a:pt x="563" y="656"/>
                  <a:pt x="522" y="697"/>
                </a:cubicBezTo>
                <a:cubicBezTo>
                  <a:pt x="500" y="763"/>
                  <a:pt x="517" y="737"/>
                  <a:pt x="468" y="769"/>
                </a:cubicBezTo>
                <a:cubicBezTo>
                  <a:pt x="444" y="805"/>
                  <a:pt x="432" y="827"/>
                  <a:pt x="432" y="871"/>
                </a:cubicBezTo>
                <a:cubicBezTo>
                  <a:pt x="427" y="827"/>
                  <a:pt x="422" y="787"/>
                  <a:pt x="408" y="745"/>
                </a:cubicBezTo>
                <a:cubicBezTo>
                  <a:pt x="399" y="718"/>
                  <a:pt x="342" y="691"/>
                  <a:pt x="342" y="691"/>
                </a:cubicBezTo>
                <a:cubicBezTo>
                  <a:pt x="330" y="654"/>
                  <a:pt x="305" y="630"/>
                  <a:pt x="282" y="601"/>
                </a:cubicBezTo>
                <a:cubicBezTo>
                  <a:pt x="231" y="536"/>
                  <a:pt x="233" y="527"/>
                  <a:pt x="150" y="499"/>
                </a:cubicBezTo>
                <a:cubicBezTo>
                  <a:pt x="103" y="483"/>
                  <a:pt x="50" y="499"/>
                  <a:pt x="0" y="499"/>
                </a:cubicBezTo>
                <a:cubicBezTo>
                  <a:pt x="32" y="491"/>
                  <a:pt x="57" y="484"/>
                  <a:pt x="72" y="451"/>
                </a:cubicBezTo>
                <a:cubicBezTo>
                  <a:pt x="77" y="439"/>
                  <a:pt x="75" y="424"/>
                  <a:pt x="84" y="415"/>
                </a:cubicBezTo>
                <a:cubicBezTo>
                  <a:pt x="95" y="404"/>
                  <a:pt x="103" y="390"/>
                  <a:pt x="114" y="379"/>
                </a:cubicBezTo>
                <a:cubicBezTo>
                  <a:pt x="131" y="362"/>
                  <a:pt x="148" y="352"/>
                  <a:pt x="162" y="331"/>
                </a:cubicBezTo>
                <a:cubicBezTo>
                  <a:pt x="172" y="292"/>
                  <a:pt x="176" y="264"/>
                  <a:pt x="210" y="241"/>
                </a:cubicBezTo>
                <a:cubicBezTo>
                  <a:pt x="214" y="235"/>
                  <a:pt x="216" y="228"/>
                  <a:pt x="222" y="223"/>
                </a:cubicBezTo>
                <a:cubicBezTo>
                  <a:pt x="227" y="219"/>
                  <a:pt x="236" y="222"/>
                  <a:pt x="240" y="217"/>
                </a:cubicBezTo>
                <a:cubicBezTo>
                  <a:pt x="247" y="207"/>
                  <a:pt x="248" y="193"/>
                  <a:pt x="252" y="181"/>
                </a:cubicBezTo>
                <a:cubicBezTo>
                  <a:pt x="254" y="174"/>
                  <a:pt x="261" y="170"/>
                  <a:pt x="264" y="163"/>
                </a:cubicBezTo>
                <a:cubicBezTo>
                  <a:pt x="272" y="146"/>
                  <a:pt x="276" y="127"/>
                  <a:pt x="282" y="109"/>
                </a:cubicBezTo>
                <a:cubicBezTo>
                  <a:pt x="284" y="103"/>
                  <a:pt x="288" y="91"/>
                  <a:pt x="288" y="91"/>
                </a:cubicBezTo>
                <a:cubicBezTo>
                  <a:pt x="274" y="20"/>
                  <a:pt x="292" y="94"/>
                  <a:pt x="270" y="43"/>
                </a:cubicBezTo>
                <a:cubicBezTo>
                  <a:pt x="251" y="0"/>
                  <a:pt x="271" y="14"/>
                  <a:pt x="246" y="1"/>
                </a:cubicBezTo>
                <a:close/>
              </a:path>
            </a:pathLst>
          </a:custGeom>
          <a:solidFill>
            <a:srgbClr val="F8A6EA"/>
          </a:solidFill>
          <a:ln w="9525">
            <a:solidFill>
              <a:schemeClr val="tx1"/>
            </a:solidFill>
            <a:round/>
            <a:headEnd/>
            <a:tailEnd/>
          </a:ln>
        </p:spPr>
        <p:txBody>
          <a:bodyPr>
            <a:prstTxWarp prst="textNoShape">
              <a:avLst/>
            </a:prstTxWarp>
          </a:bodyPr>
          <a:lstStyle/>
          <a:p>
            <a:endParaRPr lang="en-US"/>
          </a:p>
        </p:txBody>
      </p:sp>
      <p:sp>
        <p:nvSpPr>
          <p:cNvPr id="53251" name="Oval 3"/>
          <p:cNvSpPr>
            <a:spLocks noChangeArrowheads="1"/>
          </p:cNvSpPr>
          <p:nvPr/>
        </p:nvSpPr>
        <p:spPr bwMode="auto">
          <a:xfrm>
            <a:off x="5849938" y="2227263"/>
            <a:ext cx="277812" cy="185737"/>
          </a:xfrm>
          <a:prstGeom prst="ellipse">
            <a:avLst/>
          </a:prstGeom>
          <a:solidFill>
            <a:schemeClr val="bg2"/>
          </a:solidFill>
          <a:ln w="9525">
            <a:solidFill>
              <a:schemeClr val="bg2"/>
            </a:solidFill>
            <a:round/>
            <a:headEnd/>
            <a:tailEnd/>
          </a:ln>
        </p:spPr>
        <p:txBody>
          <a:bodyPr wrap="none" anchor="ctr">
            <a:prstTxWarp prst="textNoShape">
              <a:avLst/>
            </a:prstTxWarp>
          </a:bodyPr>
          <a:lstStyle/>
          <a:p>
            <a:endParaRPr lang="en-US"/>
          </a:p>
        </p:txBody>
      </p:sp>
      <p:sp>
        <p:nvSpPr>
          <p:cNvPr id="53252" name="Freeform 4"/>
          <p:cNvSpPr>
            <a:spLocks/>
          </p:cNvSpPr>
          <p:nvPr/>
        </p:nvSpPr>
        <p:spPr bwMode="auto">
          <a:xfrm>
            <a:off x="5849938" y="2047875"/>
            <a:ext cx="147637" cy="44450"/>
          </a:xfrm>
          <a:custGeom>
            <a:avLst/>
            <a:gdLst>
              <a:gd name="T0" fmla="*/ 0 w 92"/>
              <a:gd name="T1" fmla="*/ 61083497 h 29"/>
              <a:gd name="T2" fmla="*/ 15452138 w 92"/>
              <a:gd name="T3" fmla="*/ 18794686 h 29"/>
              <a:gd name="T4" fmla="*/ 123610683 w 92"/>
              <a:gd name="T5" fmla="*/ 61083497 h 29"/>
              <a:gd name="T6" fmla="*/ 0 w 92"/>
              <a:gd name="T7" fmla="*/ 61083497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253" name="Freeform 5"/>
          <p:cNvSpPr>
            <a:spLocks/>
          </p:cNvSpPr>
          <p:nvPr/>
        </p:nvSpPr>
        <p:spPr bwMode="auto">
          <a:xfrm>
            <a:off x="5672138" y="2139950"/>
            <a:ext cx="146050" cy="42863"/>
          </a:xfrm>
          <a:custGeom>
            <a:avLst/>
            <a:gdLst>
              <a:gd name="T0" fmla="*/ 0 w 92"/>
              <a:gd name="T1" fmla="*/ 56799387 h 29"/>
              <a:gd name="T2" fmla="*/ 15120938 w 92"/>
              <a:gd name="T3" fmla="*/ 17476280 h 29"/>
              <a:gd name="T4" fmla="*/ 120967500 w 92"/>
              <a:gd name="T5" fmla="*/ 56799387 h 29"/>
              <a:gd name="T6" fmla="*/ 0 w 92"/>
              <a:gd name="T7" fmla="*/ 56799387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254" name="Freeform 6"/>
          <p:cNvSpPr>
            <a:spLocks/>
          </p:cNvSpPr>
          <p:nvPr/>
        </p:nvSpPr>
        <p:spPr bwMode="auto">
          <a:xfrm>
            <a:off x="6037263" y="2500313"/>
            <a:ext cx="146050" cy="47625"/>
          </a:xfrm>
          <a:custGeom>
            <a:avLst/>
            <a:gdLst>
              <a:gd name="T0" fmla="*/ 0 w 92"/>
              <a:gd name="T1" fmla="*/ 70120422 h 29"/>
              <a:gd name="T2" fmla="*/ 15120938 w 92"/>
              <a:gd name="T3" fmla="*/ 21575767 h 29"/>
              <a:gd name="T4" fmla="*/ 120967500 w 92"/>
              <a:gd name="T5" fmla="*/ 70120422 h 29"/>
              <a:gd name="T6" fmla="*/ 0 w 92"/>
              <a:gd name="T7" fmla="*/ 70120422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255" name="Freeform 7"/>
          <p:cNvSpPr>
            <a:spLocks/>
          </p:cNvSpPr>
          <p:nvPr/>
        </p:nvSpPr>
        <p:spPr bwMode="auto">
          <a:xfrm>
            <a:off x="5672138" y="2317750"/>
            <a:ext cx="146050" cy="47625"/>
          </a:xfrm>
          <a:custGeom>
            <a:avLst/>
            <a:gdLst>
              <a:gd name="T0" fmla="*/ 0 w 92"/>
              <a:gd name="T1" fmla="*/ 70120422 h 29"/>
              <a:gd name="T2" fmla="*/ 15120938 w 92"/>
              <a:gd name="T3" fmla="*/ 21575767 h 29"/>
              <a:gd name="T4" fmla="*/ 120967500 w 92"/>
              <a:gd name="T5" fmla="*/ 70120422 h 29"/>
              <a:gd name="T6" fmla="*/ 0 w 92"/>
              <a:gd name="T7" fmla="*/ 70120422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256" name="Freeform 8"/>
          <p:cNvSpPr>
            <a:spLocks/>
          </p:cNvSpPr>
          <p:nvPr/>
        </p:nvSpPr>
        <p:spPr bwMode="auto">
          <a:xfrm>
            <a:off x="6219825" y="2139950"/>
            <a:ext cx="146050" cy="42863"/>
          </a:xfrm>
          <a:custGeom>
            <a:avLst/>
            <a:gdLst>
              <a:gd name="T0" fmla="*/ 0 w 92"/>
              <a:gd name="T1" fmla="*/ 56799387 h 29"/>
              <a:gd name="T2" fmla="*/ 15120938 w 92"/>
              <a:gd name="T3" fmla="*/ 17476280 h 29"/>
              <a:gd name="T4" fmla="*/ 120967500 w 92"/>
              <a:gd name="T5" fmla="*/ 56799387 h 29"/>
              <a:gd name="T6" fmla="*/ 0 w 92"/>
              <a:gd name="T7" fmla="*/ 56799387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257" name="Freeform 9"/>
          <p:cNvSpPr>
            <a:spLocks/>
          </p:cNvSpPr>
          <p:nvPr/>
        </p:nvSpPr>
        <p:spPr bwMode="auto">
          <a:xfrm>
            <a:off x="6037263" y="2047875"/>
            <a:ext cx="146050" cy="44450"/>
          </a:xfrm>
          <a:custGeom>
            <a:avLst/>
            <a:gdLst>
              <a:gd name="T0" fmla="*/ 0 w 92"/>
              <a:gd name="T1" fmla="*/ 61083497 h 29"/>
              <a:gd name="T2" fmla="*/ 15120938 w 92"/>
              <a:gd name="T3" fmla="*/ 18794686 h 29"/>
              <a:gd name="T4" fmla="*/ 120967500 w 92"/>
              <a:gd name="T5" fmla="*/ 61083497 h 29"/>
              <a:gd name="T6" fmla="*/ 0 w 92"/>
              <a:gd name="T7" fmla="*/ 61083497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258" name="Freeform 10"/>
          <p:cNvSpPr>
            <a:spLocks/>
          </p:cNvSpPr>
          <p:nvPr/>
        </p:nvSpPr>
        <p:spPr bwMode="auto">
          <a:xfrm>
            <a:off x="5849938" y="2500313"/>
            <a:ext cx="147637" cy="47625"/>
          </a:xfrm>
          <a:custGeom>
            <a:avLst/>
            <a:gdLst>
              <a:gd name="T0" fmla="*/ 0 w 92"/>
              <a:gd name="T1" fmla="*/ 70120422 h 29"/>
              <a:gd name="T2" fmla="*/ 15452138 w 92"/>
              <a:gd name="T3" fmla="*/ 21575767 h 29"/>
              <a:gd name="T4" fmla="*/ 123610683 w 92"/>
              <a:gd name="T5" fmla="*/ 70120422 h 29"/>
              <a:gd name="T6" fmla="*/ 0 w 92"/>
              <a:gd name="T7" fmla="*/ 70120422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259" name="Freeform 11"/>
          <p:cNvSpPr>
            <a:spLocks/>
          </p:cNvSpPr>
          <p:nvPr/>
        </p:nvSpPr>
        <p:spPr bwMode="auto">
          <a:xfrm>
            <a:off x="5945188" y="2595563"/>
            <a:ext cx="142875" cy="47625"/>
          </a:xfrm>
          <a:custGeom>
            <a:avLst/>
            <a:gdLst>
              <a:gd name="T0" fmla="*/ 0 w 92"/>
              <a:gd name="T1" fmla="*/ 70120422 h 29"/>
              <a:gd name="T2" fmla="*/ 14470753 w 92"/>
              <a:gd name="T3" fmla="*/ 21575767 h 29"/>
              <a:gd name="T4" fmla="*/ 115764469 w 92"/>
              <a:gd name="T5" fmla="*/ 70120422 h 29"/>
              <a:gd name="T6" fmla="*/ 0 w 92"/>
              <a:gd name="T7" fmla="*/ 70120422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260" name="Freeform 12"/>
          <p:cNvSpPr>
            <a:spLocks/>
          </p:cNvSpPr>
          <p:nvPr/>
        </p:nvSpPr>
        <p:spPr bwMode="auto">
          <a:xfrm>
            <a:off x="6219825" y="2227263"/>
            <a:ext cx="146050" cy="47625"/>
          </a:xfrm>
          <a:custGeom>
            <a:avLst/>
            <a:gdLst>
              <a:gd name="T0" fmla="*/ 0 w 92"/>
              <a:gd name="T1" fmla="*/ 70120422 h 29"/>
              <a:gd name="T2" fmla="*/ 15120938 w 92"/>
              <a:gd name="T3" fmla="*/ 21575767 h 29"/>
              <a:gd name="T4" fmla="*/ 120967500 w 92"/>
              <a:gd name="T5" fmla="*/ 70120422 h 29"/>
              <a:gd name="T6" fmla="*/ 0 w 92"/>
              <a:gd name="T7" fmla="*/ 70120422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261" name="Freeform 13"/>
          <p:cNvSpPr>
            <a:spLocks/>
          </p:cNvSpPr>
          <p:nvPr/>
        </p:nvSpPr>
        <p:spPr bwMode="auto">
          <a:xfrm>
            <a:off x="6402388" y="2317750"/>
            <a:ext cx="146050" cy="47625"/>
          </a:xfrm>
          <a:custGeom>
            <a:avLst/>
            <a:gdLst>
              <a:gd name="T0" fmla="*/ 0 w 92"/>
              <a:gd name="T1" fmla="*/ 70120422 h 29"/>
              <a:gd name="T2" fmla="*/ 15120938 w 92"/>
              <a:gd name="T3" fmla="*/ 21575767 h 29"/>
              <a:gd name="T4" fmla="*/ 120967500 w 92"/>
              <a:gd name="T5" fmla="*/ 70120422 h 29"/>
              <a:gd name="T6" fmla="*/ 0 w 92"/>
              <a:gd name="T7" fmla="*/ 70120422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262" name="Freeform 14"/>
          <p:cNvSpPr>
            <a:spLocks/>
          </p:cNvSpPr>
          <p:nvPr/>
        </p:nvSpPr>
        <p:spPr bwMode="auto">
          <a:xfrm>
            <a:off x="6219825" y="2413000"/>
            <a:ext cx="146050" cy="44450"/>
          </a:xfrm>
          <a:custGeom>
            <a:avLst/>
            <a:gdLst>
              <a:gd name="T0" fmla="*/ 0 w 92"/>
              <a:gd name="T1" fmla="*/ 61083497 h 29"/>
              <a:gd name="T2" fmla="*/ 15120938 w 92"/>
              <a:gd name="T3" fmla="*/ 18794686 h 29"/>
              <a:gd name="T4" fmla="*/ 120967500 w 92"/>
              <a:gd name="T5" fmla="*/ 61083497 h 29"/>
              <a:gd name="T6" fmla="*/ 0 w 92"/>
              <a:gd name="T7" fmla="*/ 61083497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263" name="Oval 15"/>
          <p:cNvSpPr>
            <a:spLocks noChangeArrowheads="1"/>
          </p:cNvSpPr>
          <p:nvPr/>
        </p:nvSpPr>
        <p:spPr bwMode="auto">
          <a:xfrm>
            <a:off x="3294063" y="857250"/>
            <a:ext cx="912812" cy="730250"/>
          </a:xfrm>
          <a:prstGeom prst="ellipse">
            <a:avLst/>
          </a:prstGeom>
          <a:solidFill>
            <a:srgbClr val="BBE0E3"/>
          </a:solidFill>
          <a:ln w="9525">
            <a:solidFill>
              <a:schemeClr val="tx1"/>
            </a:solidFill>
            <a:round/>
            <a:headEnd/>
            <a:tailEnd/>
          </a:ln>
        </p:spPr>
        <p:txBody>
          <a:bodyPr wrap="none" anchor="ctr">
            <a:prstTxWarp prst="textNoShape">
              <a:avLst/>
            </a:prstTxWarp>
          </a:bodyPr>
          <a:lstStyle/>
          <a:p>
            <a:endParaRPr lang="en-US"/>
          </a:p>
        </p:txBody>
      </p:sp>
      <p:sp>
        <p:nvSpPr>
          <p:cNvPr id="53264" name="Oval 16"/>
          <p:cNvSpPr>
            <a:spLocks noChangeArrowheads="1"/>
          </p:cNvSpPr>
          <p:nvPr/>
        </p:nvSpPr>
        <p:spPr bwMode="auto">
          <a:xfrm>
            <a:off x="3659188" y="1127125"/>
            <a:ext cx="274637" cy="187325"/>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53265" name="Freeform 17"/>
          <p:cNvSpPr>
            <a:spLocks/>
          </p:cNvSpPr>
          <p:nvPr/>
        </p:nvSpPr>
        <p:spPr bwMode="auto">
          <a:xfrm>
            <a:off x="3568700" y="949325"/>
            <a:ext cx="122238" cy="74613"/>
          </a:xfrm>
          <a:custGeom>
            <a:avLst/>
            <a:gdLst>
              <a:gd name="T0" fmla="*/ 72434057 w 76"/>
              <a:gd name="T1" fmla="*/ 90726233 h 47"/>
              <a:gd name="T2" fmla="*/ 10348412 w 76"/>
              <a:gd name="T3" fmla="*/ 45363116 h 47"/>
              <a:gd name="T4" fmla="*/ 103477684 w 76"/>
              <a:gd name="T5" fmla="*/ 15121039 h 47"/>
              <a:gd name="T6" fmla="*/ 150042320 w 76"/>
              <a:gd name="T7" fmla="*/ 0 h 47"/>
              <a:gd name="T8" fmla="*/ 181085947 w 76"/>
              <a:gd name="T9" fmla="*/ 45363116 h 47"/>
              <a:gd name="T10" fmla="*/ 72434057 w 76"/>
              <a:gd name="T11" fmla="*/ 90726233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66" name="Freeform 18"/>
          <p:cNvSpPr>
            <a:spLocks/>
          </p:cNvSpPr>
          <p:nvPr/>
        </p:nvSpPr>
        <p:spPr bwMode="auto">
          <a:xfrm>
            <a:off x="3751263" y="949325"/>
            <a:ext cx="119062" cy="74613"/>
          </a:xfrm>
          <a:custGeom>
            <a:avLst/>
            <a:gdLst>
              <a:gd name="T0" fmla="*/ 68719140 w 76"/>
              <a:gd name="T1" fmla="*/ 90726233 h 47"/>
              <a:gd name="T2" fmla="*/ 9816349 w 76"/>
              <a:gd name="T3" fmla="*/ 45363116 h 47"/>
              <a:gd name="T4" fmla="*/ 98169752 w 76"/>
              <a:gd name="T5" fmla="*/ 15121039 h 47"/>
              <a:gd name="T6" fmla="*/ 142346454 w 76"/>
              <a:gd name="T7" fmla="*/ 0 h 47"/>
              <a:gd name="T8" fmla="*/ 171797066 w 76"/>
              <a:gd name="T9" fmla="*/ 45363116 h 47"/>
              <a:gd name="T10" fmla="*/ 68719140 w 76"/>
              <a:gd name="T11" fmla="*/ 90726233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67" name="Freeform 19"/>
          <p:cNvSpPr>
            <a:spLocks/>
          </p:cNvSpPr>
          <p:nvPr/>
        </p:nvSpPr>
        <p:spPr bwMode="auto">
          <a:xfrm>
            <a:off x="3563938" y="1314450"/>
            <a:ext cx="123825" cy="74613"/>
          </a:xfrm>
          <a:custGeom>
            <a:avLst/>
            <a:gdLst>
              <a:gd name="T0" fmla="*/ 74327586 w 76"/>
              <a:gd name="T1" fmla="*/ 90726233 h 47"/>
              <a:gd name="T2" fmla="*/ 10617994 w 76"/>
              <a:gd name="T3" fmla="*/ 45363116 h 47"/>
              <a:gd name="T4" fmla="*/ 106181567 w 76"/>
              <a:gd name="T5" fmla="*/ 15121039 h 47"/>
              <a:gd name="T6" fmla="*/ 153963353 w 76"/>
              <a:gd name="T7" fmla="*/ 0 h 47"/>
              <a:gd name="T8" fmla="*/ 185817335 w 76"/>
              <a:gd name="T9" fmla="*/ 45363116 h 47"/>
              <a:gd name="T10" fmla="*/ 74327586 w 76"/>
              <a:gd name="T11" fmla="*/ 90726233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68" name="Freeform 20"/>
          <p:cNvSpPr>
            <a:spLocks/>
          </p:cNvSpPr>
          <p:nvPr/>
        </p:nvSpPr>
        <p:spPr bwMode="auto">
          <a:xfrm>
            <a:off x="3886200" y="1436688"/>
            <a:ext cx="122238" cy="76200"/>
          </a:xfrm>
          <a:custGeom>
            <a:avLst/>
            <a:gdLst>
              <a:gd name="T0" fmla="*/ 72434057 w 76"/>
              <a:gd name="T1" fmla="*/ 94627430 h 47"/>
              <a:gd name="T2" fmla="*/ 10348412 w 76"/>
              <a:gd name="T3" fmla="*/ 47313715 h 47"/>
              <a:gd name="T4" fmla="*/ 103477684 w 76"/>
              <a:gd name="T5" fmla="*/ 15771779 h 47"/>
              <a:gd name="T6" fmla="*/ 150042320 w 76"/>
              <a:gd name="T7" fmla="*/ 0 h 47"/>
              <a:gd name="T8" fmla="*/ 181085947 w 76"/>
              <a:gd name="T9" fmla="*/ 47313715 h 47"/>
              <a:gd name="T10" fmla="*/ 72434057 w 76"/>
              <a:gd name="T11" fmla="*/ 94627430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69" name="Freeform 21"/>
          <p:cNvSpPr>
            <a:spLocks/>
          </p:cNvSpPr>
          <p:nvPr/>
        </p:nvSpPr>
        <p:spPr bwMode="auto">
          <a:xfrm>
            <a:off x="3933825" y="1127125"/>
            <a:ext cx="122238" cy="76200"/>
          </a:xfrm>
          <a:custGeom>
            <a:avLst/>
            <a:gdLst>
              <a:gd name="T0" fmla="*/ 72434057 w 76"/>
              <a:gd name="T1" fmla="*/ 94627430 h 47"/>
              <a:gd name="T2" fmla="*/ 10348412 w 76"/>
              <a:gd name="T3" fmla="*/ 47313715 h 47"/>
              <a:gd name="T4" fmla="*/ 103477684 w 76"/>
              <a:gd name="T5" fmla="*/ 15771779 h 47"/>
              <a:gd name="T6" fmla="*/ 150042320 w 76"/>
              <a:gd name="T7" fmla="*/ 0 h 47"/>
              <a:gd name="T8" fmla="*/ 181085947 w 76"/>
              <a:gd name="T9" fmla="*/ 47313715 h 47"/>
              <a:gd name="T10" fmla="*/ 72434057 w 76"/>
              <a:gd name="T11" fmla="*/ 94627430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70" name="Freeform 22"/>
          <p:cNvSpPr>
            <a:spLocks/>
          </p:cNvSpPr>
          <p:nvPr/>
        </p:nvSpPr>
        <p:spPr bwMode="auto">
          <a:xfrm>
            <a:off x="3386138" y="1127125"/>
            <a:ext cx="119062" cy="76200"/>
          </a:xfrm>
          <a:custGeom>
            <a:avLst/>
            <a:gdLst>
              <a:gd name="T0" fmla="*/ 68719140 w 76"/>
              <a:gd name="T1" fmla="*/ 94627430 h 47"/>
              <a:gd name="T2" fmla="*/ 9816349 w 76"/>
              <a:gd name="T3" fmla="*/ 47313715 h 47"/>
              <a:gd name="T4" fmla="*/ 98169752 w 76"/>
              <a:gd name="T5" fmla="*/ 15771779 h 47"/>
              <a:gd name="T6" fmla="*/ 142346454 w 76"/>
              <a:gd name="T7" fmla="*/ 0 h 47"/>
              <a:gd name="T8" fmla="*/ 171797066 w 76"/>
              <a:gd name="T9" fmla="*/ 47313715 h 47"/>
              <a:gd name="T10" fmla="*/ 68719140 w 76"/>
              <a:gd name="T11" fmla="*/ 94627430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71" name="Freeform 23"/>
          <p:cNvSpPr>
            <a:spLocks/>
          </p:cNvSpPr>
          <p:nvPr/>
        </p:nvSpPr>
        <p:spPr bwMode="auto">
          <a:xfrm>
            <a:off x="3886200" y="1436688"/>
            <a:ext cx="122238" cy="76200"/>
          </a:xfrm>
          <a:custGeom>
            <a:avLst/>
            <a:gdLst>
              <a:gd name="T0" fmla="*/ 72434057 w 76"/>
              <a:gd name="T1" fmla="*/ 94627430 h 47"/>
              <a:gd name="T2" fmla="*/ 10348412 w 76"/>
              <a:gd name="T3" fmla="*/ 47313715 h 47"/>
              <a:gd name="T4" fmla="*/ 103477684 w 76"/>
              <a:gd name="T5" fmla="*/ 15771779 h 47"/>
              <a:gd name="T6" fmla="*/ 150042320 w 76"/>
              <a:gd name="T7" fmla="*/ 0 h 47"/>
              <a:gd name="T8" fmla="*/ 181085947 w 76"/>
              <a:gd name="T9" fmla="*/ 47313715 h 47"/>
              <a:gd name="T10" fmla="*/ 72434057 w 76"/>
              <a:gd name="T11" fmla="*/ 94627430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72" name="Freeform 24"/>
          <p:cNvSpPr>
            <a:spLocks/>
          </p:cNvSpPr>
          <p:nvPr/>
        </p:nvSpPr>
        <p:spPr bwMode="auto">
          <a:xfrm>
            <a:off x="3659188" y="1404938"/>
            <a:ext cx="119062" cy="76200"/>
          </a:xfrm>
          <a:custGeom>
            <a:avLst/>
            <a:gdLst>
              <a:gd name="T0" fmla="*/ 68719140 w 76"/>
              <a:gd name="T1" fmla="*/ 94627430 h 47"/>
              <a:gd name="T2" fmla="*/ 9816349 w 76"/>
              <a:gd name="T3" fmla="*/ 47313715 h 47"/>
              <a:gd name="T4" fmla="*/ 98169752 w 76"/>
              <a:gd name="T5" fmla="*/ 15771779 h 47"/>
              <a:gd name="T6" fmla="*/ 142346454 w 76"/>
              <a:gd name="T7" fmla="*/ 0 h 47"/>
              <a:gd name="T8" fmla="*/ 171797066 w 76"/>
              <a:gd name="T9" fmla="*/ 47313715 h 47"/>
              <a:gd name="T10" fmla="*/ 68719140 w 76"/>
              <a:gd name="T11" fmla="*/ 94627430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73" name="Freeform 25"/>
          <p:cNvSpPr>
            <a:spLocks/>
          </p:cNvSpPr>
          <p:nvPr/>
        </p:nvSpPr>
        <p:spPr bwMode="auto">
          <a:xfrm>
            <a:off x="3933825" y="949325"/>
            <a:ext cx="122238" cy="74613"/>
          </a:xfrm>
          <a:custGeom>
            <a:avLst/>
            <a:gdLst>
              <a:gd name="T0" fmla="*/ 72434057 w 76"/>
              <a:gd name="T1" fmla="*/ 90726233 h 47"/>
              <a:gd name="T2" fmla="*/ 10348412 w 76"/>
              <a:gd name="T3" fmla="*/ 45363116 h 47"/>
              <a:gd name="T4" fmla="*/ 103477684 w 76"/>
              <a:gd name="T5" fmla="*/ 15121039 h 47"/>
              <a:gd name="T6" fmla="*/ 150042320 w 76"/>
              <a:gd name="T7" fmla="*/ 0 h 47"/>
              <a:gd name="T8" fmla="*/ 181085947 w 76"/>
              <a:gd name="T9" fmla="*/ 45363116 h 47"/>
              <a:gd name="T10" fmla="*/ 72434057 w 76"/>
              <a:gd name="T11" fmla="*/ 90726233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74" name="Freeform 26"/>
          <p:cNvSpPr>
            <a:spLocks/>
          </p:cNvSpPr>
          <p:nvPr/>
        </p:nvSpPr>
        <p:spPr bwMode="auto">
          <a:xfrm>
            <a:off x="3751263" y="1039813"/>
            <a:ext cx="119062" cy="76200"/>
          </a:xfrm>
          <a:custGeom>
            <a:avLst/>
            <a:gdLst>
              <a:gd name="T0" fmla="*/ 68719140 w 76"/>
              <a:gd name="T1" fmla="*/ 94627430 h 47"/>
              <a:gd name="T2" fmla="*/ 9816349 w 76"/>
              <a:gd name="T3" fmla="*/ 47313715 h 47"/>
              <a:gd name="T4" fmla="*/ 98169752 w 76"/>
              <a:gd name="T5" fmla="*/ 15771779 h 47"/>
              <a:gd name="T6" fmla="*/ 142346454 w 76"/>
              <a:gd name="T7" fmla="*/ 0 h 47"/>
              <a:gd name="T8" fmla="*/ 171797066 w 76"/>
              <a:gd name="T9" fmla="*/ 47313715 h 47"/>
              <a:gd name="T10" fmla="*/ 68719140 w 76"/>
              <a:gd name="T11" fmla="*/ 94627430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75" name="Freeform 27"/>
          <p:cNvSpPr>
            <a:spLocks/>
          </p:cNvSpPr>
          <p:nvPr/>
        </p:nvSpPr>
        <p:spPr bwMode="auto">
          <a:xfrm>
            <a:off x="3521075" y="1071563"/>
            <a:ext cx="122238" cy="76200"/>
          </a:xfrm>
          <a:custGeom>
            <a:avLst/>
            <a:gdLst>
              <a:gd name="T0" fmla="*/ 72434057 w 76"/>
              <a:gd name="T1" fmla="*/ 94627430 h 47"/>
              <a:gd name="T2" fmla="*/ 10348412 w 76"/>
              <a:gd name="T3" fmla="*/ 47313715 h 47"/>
              <a:gd name="T4" fmla="*/ 103477684 w 76"/>
              <a:gd name="T5" fmla="*/ 15771779 h 47"/>
              <a:gd name="T6" fmla="*/ 150042320 w 76"/>
              <a:gd name="T7" fmla="*/ 0 h 47"/>
              <a:gd name="T8" fmla="*/ 181085947 w 76"/>
              <a:gd name="T9" fmla="*/ 47313715 h 47"/>
              <a:gd name="T10" fmla="*/ 72434057 w 76"/>
              <a:gd name="T11" fmla="*/ 94627430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76" name="Freeform 28"/>
          <p:cNvSpPr>
            <a:spLocks/>
          </p:cNvSpPr>
          <p:nvPr/>
        </p:nvSpPr>
        <p:spPr bwMode="auto">
          <a:xfrm>
            <a:off x="3476625" y="1222375"/>
            <a:ext cx="119063" cy="71438"/>
          </a:xfrm>
          <a:custGeom>
            <a:avLst/>
            <a:gdLst>
              <a:gd name="T0" fmla="*/ 68719717 w 76"/>
              <a:gd name="T1" fmla="*/ 83169032 h 47"/>
              <a:gd name="T2" fmla="*/ 9816431 w 76"/>
              <a:gd name="T3" fmla="*/ 41584516 h 47"/>
              <a:gd name="T4" fmla="*/ 98172143 w 76"/>
              <a:gd name="T5" fmla="*/ 13862012 h 47"/>
              <a:gd name="T6" fmla="*/ 142349216 w 76"/>
              <a:gd name="T7" fmla="*/ 0 h 47"/>
              <a:gd name="T8" fmla="*/ 171800076 w 76"/>
              <a:gd name="T9" fmla="*/ 41584516 h 47"/>
              <a:gd name="T10" fmla="*/ 68719717 w 76"/>
              <a:gd name="T11" fmla="*/ 83169032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77" name="Freeform 29"/>
          <p:cNvSpPr>
            <a:spLocks/>
          </p:cNvSpPr>
          <p:nvPr/>
        </p:nvSpPr>
        <p:spPr bwMode="auto">
          <a:xfrm>
            <a:off x="3933825" y="1314450"/>
            <a:ext cx="122238" cy="74613"/>
          </a:xfrm>
          <a:custGeom>
            <a:avLst/>
            <a:gdLst>
              <a:gd name="T0" fmla="*/ 72434057 w 76"/>
              <a:gd name="T1" fmla="*/ 90726233 h 47"/>
              <a:gd name="T2" fmla="*/ 10348412 w 76"/>
              <a:gd name="T3" fmla="*/ 45363116 h 47"/>
              <a:gd name="T4" fmla="*/ 103477684 w 76"/>
              <a:gd name="T5" fmla="*/ 15121039 h 47"/>
              <a:gd name="T6" fmla="*/ 150042320 w 76"/>
              <a:gd name="T7" fmla="*/ 0 h 47"/>
              <a:gd name="T8" fmla="*/ 181085947 w 76"/>
              <a:gd name="T9" fmla="*/ 45363116 h 47"/>
              <a:gd name="T10" fmla="*/ 72434057 w 76"/>
              <a:gd name="T11" fmla="*/ 90726233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78" name="Freeform 30"/>
          <p:cNvSpPr>
            <a:spLocks/>
          </p:cNvSpPr>
          <p:nvPr/>
        </p:nvSpPr>
        <p:spPr bwMode="auto">
          <a:xfrm>
            <a:off x="3386138" y="1039813"/>
            <a:ext cx="119062" cy="76200"/>
          </a:xfrm>
          <a:custGeom>
            <a:avLst/>
            <a:gdLst>
              <a:gd name="T0" fmla="*/ 68719140 w 76"/>
              <a:gd name="T1" fmla="*/ 94627430 h 47"/>
              <a:gd name="T2" fmla="*/ 9816349 w 76"/>
              <a:gd name="T3" fmla="*/ 47313715 h 47"/>
              <a:gd name="T4" fmla="*/ 98169752 w 76"/>
              <a:gd name="T5" fmla="*/ 15771779 h 47"/>
              <a:gd name="T6" fmla="*/ 142346454 w 76"/>
              <a:gd name="T7" fmla="*/ 0 h 47"/>
              <a:gd name="T8" fmla="*/ 171797066 w 76"/>
              <a:gd name="T9" fmla="*/ 47313715 h 47"/>
              <a:gd name="T10" fmla="*/ 68719140 w 76"/>
              <a:gd name="T11" fmla="*/ 94627430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79" name="Freeform 31"/>
          <p:cNvSpPr>
            <a:spLocks/>
          </p:cNvSpPr>
          <p:nvPr/>
        </p:nvSpPr>
        <p:spPr bwMode="auto">
          <a:xfrm>
            <a:off x="3476625" y="1404938"/>
            <a:ext cx="119063" cy="76200"/>
          </a:xfrm>
          <a:custGeom>
            <a:avLst/>
            <a:gdLst>
              <a:gd name="T0" fmla="*/ 68719717 w 76"/>
              <a:gd name="T1" fmla="*/ 94627430 h 47"/>
              <a:gd name="T2" fmla="*/ 9816431 w 76"/>
              <a:gd name="T3" fmla="*/ 47313715 h 47"/>
              <a:gd name="T4" fmla="*/ 98172143 w 76"/>
              <a:gd name="T5" fmla="*/ 15771779 h 47"/>
              <a:gd name="T6" fmla="*/ 142349216 w 76"/>
              <a:gd name="T7" fmla="*/ 0 h 47"/>
              <a:gd name="T8" fmla="*/ 171800076 w 76"/>
              <a:gd name="T9" fmla="*/ 47313715 h 47"/>
              <a:gd name="T10" fmla="*/ 68719717 w 76"/>
              <a:gd name="T11" fmla="*/ 94627430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80" name="Rectangle 32"/>
          <p:cNvSpPr>
            <a:spLocks noChangeArrowheads="1"/>
          </p:cNvSpPr>
          <p:nvPr/>
        </p:nvSpPr>
        <p:spPr bwMode="auto">
          <a:xfrm>
            <a:off x="712788" y="381000"/>
            <a:ext cx="6929437" cy="457200"/>
          </a:xfrm>
          <a:prstGeom prst="rect">
            <a:avLst/>
          </a:prstGeom>
          <a:noFill/>
          <a:ln w="9525">
            <a:noFill/>
            <a:miter lim="800000"/>
            <a:headEnd/>
            <a:tailEnd/>
          </a:ln>
        </p:spPr>
        <p:txBody>
          <a:bodyPr wrap="none" lIns="91423" tIns="45710" rIns="91423" bIns="45710">
            <a:prstTxWarp prst="textNoShape">
              <a:avLst/>
            </a:prstTxWarp>
            <a:spAutoFit/>
          </a:bodyPr>
          <a:lstStyle/>
          <a:p>
            <a:pPr algn="l" defTabSz="912813" eaLnBrk="1" hangingPunct="1"/>
            <a:r>
              <a:rPr lang="en-US" altLang="zh-CN" sz="2400" i="0">
                <a:solidFill>
                  <a:srgbClr val="FFCC00"/>
                </a:solidFill>
                <a:latin typeface="Arial" charset="0"/>
              </a:rPr>
              <a:t>Cybrids cell system used for the functional assays</a:t>
            </a:r>
          </a:p>
        </p:txBody>
      </p:sp>
      <p:sp>
        <p:nvSpPr>
          <p:cNvPr id="53281" name="Rectangle 33"/>
          <p:cNvSpPr>
            <a:spLocks noChangeArrowheads="1"/>
          </p:cNvSpPr>
          <p:nvPr/>
        </p:nvSpPr>
        <p:spPr bwMode="auto">
          <a:xfrm>
            <a:off x="1600200" y="1054100"/>
            <a:ext cx="1524000" cy="687388"/>
          </a:xfrm>
          <a:prstGeom prst="rect">
            <a:avLst/>
          </a:prstGeom>
          <a:noFill/>
          <a:ln w="9525">
            <a:noFill/>
            <a:miter lim="800000"/>
            <a:headEnd/>
            <a:tailEnd/>
          </a:ln>
        </p:spPr>
        <p:txBody>
          <a:bodyPr lIns="91423" tIns="45710" rIns="91423" bIns="45710">
            <a:prstTxWarp prst="textNoShape">
              <a:avLst/>
            </a:prstTxWarp>
            <a:spAutoFit/>
          </a:bodyPr>
          <a:lstStyle/>
          <a:p>
            <a:pPr defTabSz="912813" eaLnBrk="1" hangingPunct="1"/>
            <a:r>
              <a:rPr lang="en-US" altLang="zh-CN" sz="1300" i="0">
                <a:solidFill>
                  <a:schemeClr val="folHlink"/>
                </a:solidFill>
                <a:latin typeface="Arial" charset="0"/>
              </a:rPr>
              <a:t>Donor</a:t>
            </a:r>
          </a:p>
          <a:p>
            <a:pPr defTabSz="912813" eaLnBrk="1" hangingPunct="1"/>
            <a:r>
              <a:rPr lang="en-US" altLang="zh-CN" sz="1300" i="0">
                <a:solidFill>
                  <a:schemeClr val="folHlink"/>
                </a:solidFill>
                <a:latin typeface="Arial" charset="0"/>
              </a:rPr>
              <a:t>Lymphoblast cells</a:t>
            </a:r>
          </a:p>
          <a:p>
            <a:pPr defTabSz="912813" eaLnBrk="1" hangingPunct="1"/>
            <a:r>
              <a:rPr lang="en-US" altLang="zh-CN" sz="1300" i="0">
                <a:solidFill>
                  <a:schemeClr val="folHlink"/>
                </a:solidFill>
                <a:latin typeface="Arial" charset="0"/>
              </a:rPr>
              <a:t> (TK</a:t>
            </a:r>
            <a:r>
              <a:rPr lang="en-US" altLang="zh-CN" sz="1300" i="0" baseline="30000">
                <a:solidFill>
                  <a:schemeClr val="folHlink"/>
                </a:solidFill>
                <a:latin typeface="Arial" charset="0"/>
              </a:rPr>
              <a:t>+</a:t>
            </a:r>
            <a:r>
              <a:rPr lang="en-US" altLang="zh-CN" sz="1300" i="0">
                <a:solidFill>
                  <a:schemeClr val="folHlink"/>
                </a:solidFill>
                <a:latin typeface="Arial" charset="0"/>
              </a:rPr>
              <a:t>, Ur</a:t>
            </a:r>
            <a:r>
              <a:rPr lang="en-US" altLang="zh-CN" sz="1300" i="0" baseline="30000">
                <a:solidFill>
                  <a:schemeClr val="folHlink"/>
                </a:solidFill>
                <a:latin typeface="Arial" charset="0"/>
              </a:rPr>
              <a:t>+</a:t>
            </a:r>
            <a:r>
              <a:rPr lang="en-US" altLang="zh-CN" sz="1300" i="0">
                <a:solidFill>
                  <a:schemeClr val="folHlink"/>
                </a:solidFill>
                <a:latin typeface="Arial" charset="0"/>
              </a:rPr>
              <a:t>)</a:t>
            </a:r>
          </a:p>
        </p:txBody>
      </p:sp>
      <p:sp>
        <p:nvSpPr>
          <p:cNvPr id="53282" name="Rectangle 34"/>
          <p:cNvSpPr>
            <a:spLocks noChangeArrowheads="1"/>
          </p:cNvSpPr>
          <p:nvPr/>
        </p:nvSpPr>
        <p:spPr bwMode="auto">
          <a:xfrm>
            <a:off x="5224463" y="949325"/>
            <a:ext cx="3005137" cy="517525"/>
          </a:xfrm>
          <a:prstGeom prst="rect">
            <a:avLst/>
          </a:prstGeom>
          <a:noFill/>
          <a:ln w="9525">
            <a:noFill/>
            <a:miter lim="800000"/>
            <a:headEnd/>
            <a:tailEnd/>
          </a:ln>
        </p:spPr>
        <p:txBody>
          <a:bodyPr lIns="91423" tIns="45710" rIns="91423" bIns="45710">
            <a:prstTxWarp prst="textNoShape">
              <a:avLst/>
            </a:prstTxWarp>
            <a:spAutoFit/>
          </a:bodyPr>
          <a:lstStyle/>
          <a:p>
            <a:pPr algn="l" defTabSz="912813" eaLnBrk="1" hangingPunct="1"/>
            <a:r>
              <a:rPr lang="en-US" altLang="zh-CN" sz="1400" i="0">
                <a:solidFill>
                  <a:schemeClr val="folHlink"/>
                </a:solidFill>
                <a:latin typeface="Arial" charset="0"/>
              </a:rPr>
              <a:t>Recipient: </a:t>
            </a:r>
            <a:r>
              <a:rPr lang="en-US" altLang="zh-CN" sz="1400">
                <a:solidFill>
                  <a:schemeClr val="folHlink"/>
                </a:solidFill>
                <a:latin typeface="Symbol" charset="2"/>
              </a:rPr>
              <a:t>r</a:t>
            </a:r>
            <a:r>
              <a:rPr lang="en-US" altLang="zh-CN" sz="1400" i="0" baseline="30000">
                <a:solidFill>
                  <a:schemeClr val="folHlink"/>
                </a:solidFill>
                <a:latin typeface="Arial" charset="0"/>
              </a:rPr>
              <a:t>o</a:t>
            </a:r>
            <a:r>
              <a:rPr lang="en-US" altLang="zh-CN" sz="1400" i="0">
                <a:solidFill>
                  <a:schemeClr val="folHlink"/>
                </a:solidFill>
                <a:latin typeface="Arial" charset="0"/>
              </a:rPr>
              <a:t> Cell</a:t>
            </a:r>
          </a:p>
          <a:p>
            <a:pPr algn="l" defTabSz="912813" eaLnBrk="1" hangingPunct="1"/>
            <a:r>
              <a:rPr lang="en-US" altLang="zh-CN" sz="1400" i="0">
                <a:solidFill>
                  <a:schemeClr val="folHlink"/>
                </a:solidFill>
                <a:latin typeface="Arial" charset="0"/>
              </a:rPr>
              <a:t>(mtDNA-less 206 cell ) (TK</a:t>
            </a:r>
            <a:r>
              <a:rPr lang="en-US" altLang="zh-CN" sz="1400" i="0" baseline="30000">
                <a:solidFill>
                  <a:schemeClr val="folHlink"/>
                </a:solidFill>
                <a:latin typeface="Arial" charset="0"/>
              </a:rPr>
              <a:t>-</a:t>
            </a:r>
            <a:r>
              <a:rPr lang="en-US" altLang="zh-CN" sz="1400" i="0">
                <a:solidFill>
                  <a:schemeClr val="folHlink"/>
                </a:solidFill>
                <a:latin typeface="Arial" charset="0"/>
              </a:rPr>
              <a:t>, Ur</a:t>
            </a:r>
            <a:r>
              <a:rPr lang="en-US" altLang="zh-CN" sz="1400" i="0" baseline="30000">
                <a:solidFill>
                  <a:schemeClr val="folHlink"/>
                </a:solidFill>
                <a:latin typeface="Arial" charset="0"/>
              </a:rPr>
              <a:t>-</a:t>
            </a:r>
            <a:r>
              <a:rPr lang="en-US" altLang="zh-CN" sz="1400" i="0">
                <a:solidFill>
                  <a:schemeClr val="folHlink"/>
                </a:solidFill>
                <a:latin typeface="Arial" charset="0"/>
              </a:rPr>
              <a:t> )</a:t>
            </a:r>
          </a:p>
        </p:txBody>
      </p:sp>
      <p:sp>
        <p:nvSpPr>
          <p:cNvPr id="53283" name="Oval 35"/>
          <p:cNvSpPr>
            <a:spLocks noChangeArrowheads="1"/>
          </p:cNvSpPr>
          <p:nvPr/>
        </p:nvSpPr>
        <p:spPr bwMode="auto">
          <a:xfrm>
            <a:off x="3568700" y="2135188"/>
            <a:ext cx="915988" cy="730250"/>
          </a:xfrm>
          <a:prstGeom prst="ellipse">
            <a:avLst/>
          </a:prstGeom>
          <a:solidFill>
            <a:srgbClr val="BBE0E3"/>
          </a:solidFill>
          <a:ln w="9525">
            <a:solidFill>
              <a:schemeClr val="tx1"/>
            </a:solidFill>
            <a:round/>
            <a:headEnd/>
            <a:tailEnd/>
          </a:ln>
        </p:spPr>
        <p:txBody>
          <a:bodyPr wrap="none" anchor="ctr">
            <a:prstTxWarp prst="textNoShape">
              <a:avLst/>
            </a:prstTxWarp>
          </a:bodyPr>
          <a:lstStyle/>
          <a:p>
            <a:endParaRPr lang="en-US"/>
          </a:p>
        </p:txBody>
      </p:sp>
      <p:sp>
        <p:nvSpPr>
          <p:cNvPr id="53284" name="Freeform 36"/>
          <p:cNvSpPr>
            <a:spLocks/>
          </p:cNvSpPr>
          <p:nvPr/>
        </p:nvSpPr>
        <p:spPr bwMode="auto">
          <a:xfrm>
            <a:off x="3841750" y="2227263"/>
            <a:ext cx="119063" cy="90487"/>
          </a:xfrm>
          <a:custGeom>
            <a:avLst/>
            <a:gdLst>
              <a:gd name="T0" fmla="*/ 68719717 w 76"/>
              <a:gd name="T1" fmla="*/ 133437521 h 47"/>
              <a:gd name="T2" fmla="*/ 9816431 w 76"/>
              <a:gd name="T3" fmla="*/ 66719723 h 47"/>
              <a:gd name="T4" fmla="*/ 98172143 w 76"/>
              <a:gd name="T5" fmla="*/ 22240549 h 47"/>
              <a:gd name="T6" fmla="*/ 142349216 w 76"/>
              <a:gd name="T7" fmla="*/ 0 h 47"/>
              <a:gd name="T8" fmla="*/ 171800076 w 76"/>
              <a:gd name="T9" fmla="*/ 66719723 h 47"/>
              <a:gd name="T10" fmla="*/ 68719717 w 76"/>
              <a:gd name="T11" fmla="*/ 133437521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85" name="Freeform 37"/>
          <p:cNvSpPr>
            <a:spLocks/>
          </p:cNvSpPr>
          <p:nvPr/>
        </p:nvSpPr>
        <p:spPr bwMode="auto">
          <a:xfrm>
            <a:off x="4024313" y="2227263"/>
            <a:ext cx="123825" cy="90487"/>
          </a:xfrm>
          <a:custGeom>
            <a:avLst/>
            <a:gdLst>
              <a:gd name="T0" fmla="*/ 74327586 w 76"/>
              <a:gd name="T1" fmla="*/ 133437521 h 47"/>
              <a:gd name="T2" fmla="*/ 10617994 w 76"/>
              <a:gd name="T3" fmla="*/ 66719723 h 47"/>
              <a:gd name="T4" fmla="*/ 106181567 w 76"/>
              <a:gd name="T5" fmla="*/ 22240549 h 47"/>
              <a:gd name="T6" fmla="*/ 153963353 w 76"/>
              <a:gd name="T7" fmla="*/ 0 h 47"/>
              <a:gd name="T8" fmla="*/ 185817335 w 76"/>
              <a:gd name="T9" fmla="*/ 66719723 h 47"/>
              <a:gd name="T10" fmla="*/ 74327586 w 76"/>
              <a:gd name="T11" fmla="*/ 133437521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86" name="Freeform 38"/>
          <p:cNvSpPr>
            <a:spLocks/>
          </p:cNvSpPr>
          <p:nvPr/>
        </p:nvSpPr>
        <p:spPr bwMode="auto">
          <a:xfrm>
            <a:off x="3841750" y="2595563"/>
            <a:ext cx="119063" cy="87312"/>
          </a:xfrm>
          <a:custGeom>
            <a:avLst/>
            <a:gdLst>
              <a:gd name="T0" fmla="*/ 68719717 w 76"/>
              <a:gd name="T1" fmla="*/ 124237545 h 47"/>
              <a:gd name="T2" fmla="*/ 9816431 w 76"/>
              <a:gd name="T3" fmla="*/ 62119701 h 47"/>
              <a:gd name="T4" fmla="*/ 98172143 w 76"/>
              <a:gd name="T5" fmla="*/ 20705948 h 47"/>
              <a:gd name="T6" fmla="*/ 142349216 w 76"/>
              <a:gd name="T7" fmla="*/ 0 h 47"/>
              <a:gd name="T8" fmla="*/ 171800076 w 76"/>
              <a:gd name="T9" fmla="*/ 62119701 h 47"/>
              <a:gd name="T10" fmla="*/ 68719717 w 76"/>
              <a:gd name="T11" fmla="*/ 124237545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87" name="Freeform 39"/>
          <p:cNvSpPr>
            <a:spLocks/>
          </p:cNvSpPr>
          <p:nvPr/>
        </p:nvSpPr>
        <p:spPr bwMode="auto">
          <a:xfrm>
            <a:off x="4164013" y="2719388"/>
            <a:ext cx="119062" cy="90487"/>
          </a:xfrm>
          <a:custGeom>
            <a:avLst/>
            <a:gdLst>
              <a:gd name="T0" fmla="*/ 68719140 w 76"/>
              <a:gd name="T1" fmla="*/ 133437521 h 47"/>
              <a:gd name="T2" fmla="*/ 9816349 w 76"/>
              <a:gd name="T3" fmla="*/ 66719723 h 47"/>
              <a:gd name="T4" fmla="*/ 98169752 w 76"/>
              <a:gd name="T5" fmla="*/ 22240549 h 47"/>
              <a:gd name="T6" fmla="*/ 142346454 w 76"/>
              <a:gd name="T7" fmla="*/ 0 h 47"/>
              <a:gd name="T8" fmla="*/ 171797066 w 76"/>
              <a:gd name="T9" fmla="*/ 66719723 h 47"/>
              <a:gd name="T10" fmla="*/ 68719140 w 76"/>
              <a:gd name="T11" fmla="*/ 133437521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88" name="Freeform 40"/>
          <p:cNvSpPr>
            <a:spLocks/>
          </p:cNvSpPr>
          <p:nvPr/>
        </p:nvSpPr>
        <p:spPr bwMode="auto">
          <a:xfrm>
            <a:off x="4206875" y="2409825"/>
            <a:ext cx="119063" cy="90488"/>
          </a:xfrm>
          <a:custGeom>
            <a:avLst/>
            <a:gdLst>
              <a:gd name="T0" fmla="*/ 68719717 w 76"/>
              <a:gd name="T1" fmla="*/ 133440921 h 47"/>
              <a:gd name="T2" fmla="*/ 9816431 w 76"/>
              <a:gd name="T3" fmla="*/ 66720460 h 47"/>
              <a:gd name="T4" fmla="*/ 98172143 w 76"/>
              <a:gd name="T5" fmla="*/ 22240795 h 47"/>
              <a:gd name="T6" fmla="*/ 142349216 w 76"/>
              <a:gd name="T7" fmla="*/ 0 h 47"/>
              <a:gd name="T8" fmla="*/ 171800076 w 76"/>
              <a:gd name="T9" fmla="*/ 66720460 h 47"/>
              <a:gd name="T10" fmla="*/ 68719717 w 76"/>
              <a:gd name="T11" fmla="*/ 133440921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89" name="Freeform 41"/>
          <p:cNvSpPr>
            <a:spLocks/>
          </p:cNvSpPr>
          <p:nvPr/>
        </p:nvSpPr>
        <p:spPr bwMode="auto">
          <a:xfrm>
            <a:off x="3659188" y="2409825"/>
            <a:ext cx="119062" cy="90488"/>
          </a:xfrm>
          <a:custGeom>
            <a:avLst/>
            <a:gdLst>
              <a:gd name="T0" fmla="*/ 68719140 w 76"/>
              <a:gd name="T1" fmla="*/ 133440921 h 47"/>
              <a:gd name="T2" fmla="*/ 9816349 w 76"/>
              <a:gd name="T3" fmla="*/ 66720460 h 47"/>
              <a:gd name="T4" fmla="*/ 98169752 w 76"/>
              <a:gd name="T5" fmla="*/ 22240795 h 47"/>
              <a:gd name="T6" fmla="*/ 142346454 w 76"/>
              <a:gd name="T7" fmla="*/ 0 h 47"/>
              <a:gd name="T8" fmla="*/ 171797066 w 76"/>
              <a:gd name="T9" fmla="*/ 66720460 h 47"/>
              <a:gd name="T10" fmla="*/ 68719140 w 76"/>
              <a:gd name="T11" fmla="*/ 133440921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90" name="Freeform 42"/>
          <p:cNvSpPr>
            <a:spLocks/>
          </p:cNvSpPr>
          <p:nvPr/>
        </p:nvSpPr>
        <p:spPr bwMode="auto">
          <a:xfrm>
            <a:off x="4164013" y="2719388"/>
            <a:ext cx="119062" cy="90487"/>
          </a:xfrm>
          <a:custGeom>
            <a:avLst/>
            <a:gdLst>
              <a:gd name="T0" fmla="*/ 68719140 w 76"/>
              <a:gd name="T1" fmla="*/ 133437521 h 47"/>
              <a:gd name="T2" fmla="*/ 9816349 w 76"/>
              <a:gd name="T3" fmla="*/ 66719723 h 47"/>
              <a:gd name="T4" fmla="*/ 98169752 w 76"/>
              <a:gd name="T5" fmla="*/ 22240549 h 47"/>
              <a:gd name="T6" fmla="*/ 142346454 w 76"/>
              <a:gd name="T7" fmla="*/ 0 h 47"/>
              <a:gd name="T8" fmla="*/ 171797066 w 76"/>
              <a:gd name="T9" fmla="*/ 66719723 h 47"/>
              <a:gd name="T10" fmla="*/ 68719140 w 76"/>
              <a:gd name="T11" fmla="*/ 133437521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91" name="Freeform 43"/>
          <p:cNvSpPr>
            <a:spLocks/>
          </p:cNvSpPr>
          <p:nvPr/>
        </p:nvSpPr>
        <p:spPr bwMode="auto">
          <a:xfrm>
            <a:off x="3933825" y="2687638"/>
            <a:ext cx="122238" cy="87312"/>
          </a:xfrm>
          <a:custGeom>
            <a:avLst/>
            <a:gdLst>
              <a:gd name="T0" fmla="*/ 72434057 w 76"/>
              <a:gd name="T1" fmla="*/ 124237545 h 47"/>
              <a:gd name="T2" fmla="*/ 10348412 w 76"/>
              <a:gd name="T3" fmla="*/ 62119701 h 47"/>
              <a:gd name="T4" fmla="*/ 103477684 w 76"/>
              <a:gd name="T5" fmla="*/ 20705948 h 47"/>
              <a:gd name="T6" fmla="*/ 150042320 w 76"/>
              <a:gd name="T7" fmla="*/ 0 h 47"/>
              <a:gd name="T8" fmla="*/ 181085947 w 76"/>
              <a:gd name="T9" fmla="*/ 62119701 h 47"/>
              <a:gd name="T10" fmla="*/ 72434057 w 76"/>
              <a:gd name="T11" fmla="*/ 124237545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92" name="Freeform 44"/>
          <p:cNvSpPr>
            <a:spLocks/>
          </p:cNvSpPr>
          <p:nvPr/>
        </p:nvSpPr>
        <p:spPr bwMode="auto">
          <a:xfrm>
            <a:off x="4206875" y="2227263"/>
            <a:ext cx="119063" cy="90487"/>
          </a:xfrm>
          <a:custGeom>
            <a:avLst/>
            <a:gdLst>
              <a:gd name="T0" fmla="*/ 68719717 w 76"/>
              <a:gd name="T1" fmla="*/ 133437521 h 47"/>
              <a:gd name="T2" fmla="*/ 9816431 w 76"/>
              <a:gd name="T3" fmla="*/ 66719723 h 47"/>
              <a:gd name="T4" fmla="*/ 98172143 w 76"/>
              <a:gd name="T5" fmla="*/ 22240549 h 47"/>
              <a:gd name="T6" fmla="*/ 142349216 w 76"/>
              <a:gd name="T7" fmla="*/ 0 h 47"/>
              <a:gd name="T8" fmla="*/ 171800076 w 76"/>
              <a:gd name="T9" fmla="*/ 66719723 h 47"/>
              <a:gd name="T10" fmla="*/ 68719717 w 76"/>
              <a:gd name="T11" fmla="*/ 133437521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93" name="Freeform 45"/>
          <p:cNvSpPr>
            <a:spLocks/>
          </p:cNvSpPr>
          <p:nvPr/>
        </p:nvSpPr>
        <p:spPr bwMode="auto">
          <a:xfrm>
            <a:off x="4024313" y="2317750"/>
            <a:ext cx="123825" cy="92075"/>
          </a:xfrm>
          <a:custGeom>
            <a:avLst/>
            <a:gdLst>
              <a:gd name="T0" fmla="*/ 74327586 w 76"/>
              <a:gd name="T1" fmla="*/ 138163435 h 47"/>
              <a:gd name="T2" fmla="*/ 10617994 w 76"/>
              <a:gd name="T3" fmla="*/ 69081718 h 47"/>
              <a:gd name="T4" fmla="*/ 106181567 w 76"/>
              <a:gd name="T5" fmla="*/ 23026586 h 47"/>
              <a:gd name="T6" fmla="*/ 153963353 w 76"/>
              <a:gd name="T7" fmla="*/ 0 h 47"/>
              <a:gd name="T8" fmla="*/ 185817335 w 76"/>
              <a:gd name="T9" fmla="*/ 69081718 h 47"/>
              <a:gd name="T10" fmla="*/ 74327586 w 76"/>
              <a:gd name="T11" fmla="*/ 138163435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94" name="Freeform 46"/>
          <p:cNvSpPr>
            <a:spLocks/>
          </p:cNvSpPr>
          <p:nvPr/>
        </p:nvSpPr>
        <p:spPr bwMode="auto">
          <a:xfrm>
            <a:off x="3798888" y="2354263"/>
            <a:ext cx="119062" cy="87312"/>
          </a:xfrm>
          <a:custGeom>
            <a:avLst/>
            <a:gdLst>
              <a:gd name="T0" fmla="*/ 68719140 w 76"/>
              <a:gd name="T1" fmla="*/ 124237545 h 47"/>
              <a:gd name="T2" fmla="*/ 9816349 w 76"/>
              <a:gd name="T3" fmla="*/ 62119701 h 47"/>
              <a:gd name="T4" fmla="*/ 98169752 w 76"/>
              <a:gd name="T5" fmla="*/ 20705948 h 47"/>
              <a:gd name="T6" fmla="*/ 142346454 w 76"/>
              <a:gd name="T7" fmla="*/ 0 h 47"/>
              <a:gd name="T8" fmla="*/ 171797066 w 76"/>
              <a:gd name="T9" fmla="*/ 62119701 h 47"/>
              <a:gd name="T10" fmla="*/ 68719140 w 76"/>
              <a:gd name="T11" fmla="*/ 124237545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95" name="Freeform 47"/>
          <p:cNvSpPr>
            <a:spLocks/>
          </p:cNvSpPr>
          <p:nvPr/>
        </p:nvSpPr>
        <p:spPr bwMode="auto">
          <a:xfrm>
            <a:off x="3751263" y="2500313"/>
            <a:ext cx="119062" cy="95250"/>
          </a:xfrm>
          <a:custGeom>
            <a:avLst/>
            <a:gdLst>
              <a:gd name="T0" fmla="*/ 68719140 w 76"/>
              <a:gd name="T1" fmla="*/ 147854346 h 47"/>
              <a:gd name="T2" fmla="*/ 9816349 w 76"/>
              <a:gd name="T3" fmla="*/ 73928186 h 47"/>
              <a:gd name="T4" fmla="*/ 98169752 w 76"/>
              <a:gd name="T5" fmla="*/ 24643404 h 47"/>
              <a:gd name="T6" fmla="*/ 142346454 w 76"/>
              <a:gd name="T7" fmla="*/ 0 h 47"/>
              <a:gd name="T8" fmla="*/ 171797066 w 76"/>
              <a:gd name="T9" fmla="*/ 73928186 h 47"/>
              <a:gd name="T10" fmla="*/ 68719140 w 76"/>
              <a:gd name="T11" fmla="*/ 147854346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96" name="Freeform 48"/>
          <p:cNvSpPr>
            <a:spLocks/>
          </p:cNvSpPr>
          <p:nvPr/>
        </p:nvSpPr>
        <p:spPr bwMode="auto">
          <a:xfrm>
            <a:off x="4206875" y="2595563"/>
            <a:ext cx="119063" cy="87312"/>
          </a:xfrm>
          <a:custGeom>
            <a:avLst/>
            <a:gdLst>
              <a:gd name="T0" fmla="*/ 68719717 w 76"/>
              <a:gd name="T1" fmla="*/ 124237545 h 47"/>
              <a:gd name="T2" fmla="*/ 9816431 w 76"/>
              <a:gd name="T3" fmla="*/ 62119701 h 47"/>
              <a:gd name="T4" fmla="*/ 98172143 w 76"/>
              <a:gd name="T5" fmla="*/ 20705948 h 47"/>
              <a:gd name="T6" fmla="*/ 142349216 w 76"/>
              <a:gd name="T7" fmla="*/ 0 h 47"/>
              <a:gd name="T8" fmla="*/ 171800076 w 76"/>
              <a:gd name="T9" fmla="*/ 62119701 h 47"/>
              <a:gd name="T10" fmla="*/ 68719717 w 76"/>
              <a:gd name="T11" fmla="*/ 124237545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97" name="Freeform 49"/>
          <p:cNvSpPr>
            <a:spLocks/>
          </p:cNvSpPr>
          <p:nvPr/>
        </p:nvSpPr>
        <p:spPr bwMode="auto">
          <a:xfrm>
            <a:off x="3659188" y="2317750"/>
            <a:ext cx="123825" cy="92075"/>
          </a:xfrm>
          <a:custGeom>
            <a:avLst/>
            <a:gdLst>
              <a:gd name="T0" fmla="*/ 74327586 w 76"/>
              <a:gd name="T1" fmla="*/ 138163435 h 47"/>
              <a:gd name="T2" fmla="*/ 10617994 w 76"/>
              <a:gd name="T3" fmla="*/ 69081718 h 47"/>
              <a:gd name="T4" fmla="*/ 106181567 w 76"/>
              <a:gd name="T5" fmla="*/ 23026586 h 47"/>
              <a:gd name="T6" fmla="*/ 153963353 w 76"/>
              <a:gd name="T7" fmla="*/ 0 h 47"/>
              <a:gd name="T8" fmla="*/ 185817335 w 76"/>
              <a:gd name="T9" fmla="*/ 69081718 h 47"/>
              <a:gd name="T10" fmla="*/ 74327586 w 76"/>
              <a:gd name="T11" fmla="*/ 138163435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98" name="Freeform 50"/>
          <p:cNvSpPr>
            <a:spLocks/>
          </p:cNvSpPr>
          <p:nvPr/>
        </p:nvSpPr>
        <p:spPr bwMode="auto">
          <a:xfrm>
            <a:off x="3751263" y="2687638"/>
            <a:ext cx="119062" cy="87312"/>
          </a:xfrm>
          <a:custGeom>
            <a:avLst/>
            <a:gdLst>
              <a:gd name="T0" fmla="*/ 68719140 w 76"/>
              <a:gd name="T1" fmla="*/ 124237545 h 47"/>
              <a:gd name="T2" fmla="*/ 9816349 w 76"/>
              <a:gd name="T3" fmla="*/ 62119701 h 47"/>
              <a:gd name="T4" fmla="*/ 98169752 w 76"/>
              <a:gd name="T5" fmla="*/ 20705948 h 47"/>
              <a:gd name="T6" fmla="*/ 142346454 w 76"/>
              <a:gd name="T7" fmla="*/ 0 h 47"/>
              <a:gd name="T8" fmla="*/ 171797066 w 76"/>
              <a:gd name="T9" fmla="*/ 62119701 h 47"/>
              <a:gd name="T10" fmla="*/ 68719140 w 76"/>
              <a:gd name="T11" fmla="*/ 124237545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299" name="Rectangle 51"/>
          <p:cNvSpPr>
            <a:spLocks noChangeArrowheads="1"/>
          </p:cNvSpPr>
          <p:nvPr/>
        </p:nvSpPr>
        <p:spPr bwMode="auto">
          <a:xfrm>
            <a:off x="3810000" y="1663700"/>
            <a:ext cx="1282700" cy="336550"/>
          </a:xfrm>
          <a:prstGeom prst="rect">
            <a:avLst/>
          </a:prstGeom>
          <a:noFill/>
          <a:ln w="9525">
            <a:noFill/>
            <a:miter lim="800000"/>
            <a:headEnd/>
            <a:tailEnd/>
          </a:ln>
        </p:spPr>
        <p:txBody>
          <a:bodyPr lIns="91423" tIns="45710" rIns="91423" bIns="45710">
            <a:prstTxWarp prst="textNoShape">
              <a:avLst/>
            </a:prstTxWarp>
            <a:spAutoFit/>
          </a:bodyPr>
          <a:lstStyle/>
          <a:p>
            <a:pPr algn="l" defTabSz="912813" eaLnBrk="1" hangingPunct="1"/>
            <a:r>
              <a:rPr lang="en-US" altLang="zh-CN" i="0">
                <a:solidFill>
                  <a:schemeClr val="folHlink"/>
                </a:solidFill>
                <a:latin typeface="Arial" charset="0"/>
              </a:rPr>
              <a:t>Enucleation</a:t>
            </a:r>
          </a:p>
        </p:txBody>
      </p:sp>
      <p:sp>
        <p:nvSpPr>
          <p:cNvPr id="53300" name="Rectangle 52"/>
          <p:cNvSpPr>
            <a:spLocks noChangeArrowheads="1"/>
          </p:cNvSpPr>
          <p:nvPr/>
        </p:nvSpPr>
        <p:spPr bwMode="auto">
          <a:xfrm>
            <a:off x="4849813" y="2727325"/>
            <a:ext cx="757237" cy="549275"/>
          </a:xfrm>
          <a:prstGeom prst="rect">
            <a:avLst/>
          </a:prstGeom>
          <a:noFill/>
          <a:ln w="9525">
            <a:noFill/>
            <a:miter lim="800000"/>
            <a:headEnd/>
            <a:tailEnd/>
          </a:ln>
        </p:spPr>
        <p:txBody>
          <a:bodyPr wrap="none" lIns="91423" tIns="45710" rIns="91423" bIns="45710">
            <a:prstTxWarp prst="textNoShape">
              <a:avLst/>
            </a:prstTxWarp>
            <a:spAutoFit/>
          </a:bodyPr>
          <a:lstStyle/>
          <a:p>
            <a:pPr algn="l" defTabSz="912813" eaLnBrk="1" hangingPunct="1"/>
            <a:r>
              <a:rPr lang="en-US" altLang="zh-CN" sz="1500" i="0">
                <a:solidFill>
                  <a:schemeClr val="folHlink"/>
                </a:solidFill>
                <a:latin typeface="Arial" charset="0"/>
              </a:rPr>
              <a:t>Mix</a:t>
            </a:r>
          </a:p>
          <a:p>
            <a:pPr algn="l" defTabSz="912813" eaLnBrk="1" hangingPunct="1"/>
            <a:r>
              <a:rPr lang="en-US" altLang="zh-CN" sz="1500" i="0">
                <a:solidFill>
                  <a:schemeClr val="folHlink"/>
                </a:solidFill>
                <a:latin typeface="Arial" charset="0"/>
              </a:rPr>
              <a:t>Fusion</a:t>
            </a:r>
          </a:p>
        </p:txBody>
      </p:sp>
      <p:sp>
        <p:nvSpPr>
          <p:cNvPr id="53301" name="Freeform 53"/>
          <p:cNvSpPr>
            <a:spLocks/>
          </p:cNvSpPr>
          <p:nvPr/>
        </p:nvSpPr>
        <p:spPr bwMode="auto">
          <a:xfrm>
            <a:off x="6492875" y="3322638"/>
            <a:ext cx="1489075" cy="1384300"/>
          </a:xfrm>
          <a:custGeom>
            <a:avLst/>
            <a:gdLst>
              <a:gd name="T0" fmla="*/ 619958438 w 938"/>
              <a:gd name="T1" fmla="*/ 2525434 h 871"/>
              <a:gd name="T2" fmla="*/ 650200313 w 938"/>
              <a:gd name="T3" fmla="*/ 47992775 h 871"/>
              <a:gd name="T4" fmla="*/ 695563125 w 938"/>
              <a:gd name="T5" fmla="*/ 63148556 h 871"/>
              <a:gd name="T6" fmla="*/ 756046875 w 938"/>
              <a:gd name="T7" fmla="*/ 154083238 h 871"/>
              <a:gd name="T8" fmla="*/ 801409688 w 938"/>
              <a:gd name="T9" fmla="*/ 290483673 h 871"/>
              <a:gd name="T10" fmla="*/ 922377188 w 938"/>
              <a:gd name="T11" fmla="*/ 411729917 h 871"/>
              <a:gd name="T12" fmla="*/ 1149191250 w 938"/>
              <a:gd name="T13" fmla="*/ 502663011 h 871"/>
              <a:gd name="T14" fmla="*/ 1330642500 w 938"/>
              <a:gd name="T15" fmla="*/ 563286133 h 871"/>
              <a:gd name="T16" fmla="*/ 1844754375 w 938"/>
              <a:gd name="T17" fmla="*/ 487507230 h 871"/>
              <a:gd name="T18" fmla="*/ 1799391563 w 938"/>
              <a:gd name="T19" fmla="*/ 623909255 h 871"/>
              <a:gd name="T20" fmla="*/ 1769149688 w 938"/>
              <a:gd name="T21" fmla="*/ 714842348 h 871"/>
              <a:gd name="T22" fmla="*/ 1799391563 w 938"/>
              <a:gd name="T23" fmla="*/ 896711714 h 871"/>
              <a:gd name="T24" fmla="*/ 2147483647 w 938"/>
              <a:gd name="T25" fmla="*/ 1154356804 h 871"/>
              <a:gd name="T26" fmla="*/ 2147483647 w 938"/>
              <a:gd name="T27" fmla="*/ 1184668365 h 871"/>
              <a:gd name="T28" fmla="*/ 2147483647 w 938"/>
              <a:gd name="T29" fmla="*/ 1290758828 h 871"/>
              <a:gd name="T30" fmla="*/ 1920359063 w 938"/>
              <a:gd name="T31" fmla="*/ 1366537730 h 871"/>
              <a:gd name="T32" fmla="*/ 1663303125 w 938"/>
              <a:gd name="T33" fmla="*/ 1502938165 h 871"/>
              <a:gd name="T34" fmla="*/ 1542335625 w 938"/>
              <a:gd name="T35" fmla="*/ 1578717068 h 871"/>
              <a:gd name="T36" fmla="*/ 1451610000 w 938"/>
              <a:gd name="T37" fmla="*/ 1654494381 h 871"/>
              <a:gd name="T38" fmla="*/ 1315521563 w 938"/>
              <a:gd name="T39" fmla="*/ 1760584844 h 871"/>
              <a:gd name="T40" fmla="*/ 1179433125 w 938"/>
              <a:gd name="T41" fmla="*/ 1942452621 h 871"/>
              <a:gd name="T42" fmla="*/ 1088707500 w 938"/>
              <a:gd name="T43" fmla="*/ 2147483647 h 871"/>
              <a:gd name="T44" fmla="*/ 1028223750 w 938"/>
              <a:gd name="T45" fmla="*/ 1881829499 h 871"/>
              <a:gd name="T46" fmla="*/ 861893438 w 938"/>
              <a:gd name="T47" fmla="*/ 1745429064 h 871"/>
              <a:gd name="T48" fmla="*/ 710684063 w 938"/>
              <a:gd name="T49" fmla="*/ 1518093946 h 871"/>
              <a:gd name="T50" fmla="*/ 378023438 w 938"/>
              <a:gd name="T51" fmla="*/ 1260447267 h 871"/>
              <a:gd name="T52" fmla="*/ 0 w 938"/>
              <a:gd name="T53" fmla="*/ 1260447267 h 871"/>
              <a:gd name="T54" fmla="*/ 181451250 w 938"/>
              <a:gd name="T55" fmla="*/ 1139202613 h 871"/>
              <a:gd name="T56" fmla="*/ 211693125 w 938"/>
              <a:gd name="T57" fmla="*/ 1048267930 h 871"/>
              <a:gd name="T58" fmla="*/ 287297813 w 938"/>
              <a:gd name="T59" fmla="*/ 957333247 h 871"/>
              <a:gd name="T60" fmla="*/ 408265313 w 938"/>
              <a:gd name="T61" fmla="*/ 836088592 h 871"/>
              <a:gd name="T62" fmla="*/ 529232813 w 938"/>
              <a:gd name="T63" fmla="*/ 608753474 h 871"/>
              <a:gd name="T64" fmla="*/ 559474688 w 938"/>
              <a:gd name="T65" fmla="*/ 563286133 h 871"/>
              <a:gd name="T66" fmla="*/ 604837500 w 938"/>
              <a:gd name="T67" fmla="*/ 548130352 h 871"/>
              <a:gd name="T68" fmla="*/ 635079375 w 938"/>
              <a:gd name="T69" fmla="*/ 457195669 h 871"/>
              <a:gd name="T70" fmla="*/ 665321250 w 938"/>
              <a:gd name="T71" fmla="*/ 411729917 h 871"/>
              <a:gd name="T72" fmla="*/ 710684063 w 938"/>
              <a:gd name="T73" fmla="*/ 275327893 h 871"/>
              <a:gd name="T74" fmla="*/ 725805000 w 938"/>
              <a:gd name="T75" fmla="*/ 229860552 h 871"/>
              <a:gd name="T76" fmla="*/ 680442188 w 938"/>
              <a:gd name="T77" fmla="*/ 108615897 h 871"/>
              <a:gd name="T78" fmla="*/ 619958438 w 938"/>
              <a:gd name="T79" fmla="*/ 2525434 h 87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8"/>
              <a:gd name="T121" fmla="*/ 0 h 871"/>
              <a:gd name="T122" fmla="*/ 938 w 938"/>
              <a:gd name="T123" fmla="*/ 871 h 87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8" h="871">
                <a:moveTo>
                  <a:pt x="246" y="1"/>
                </a:moveTo>
                <a:cubicBezTo>
                  <a:pt x="250" y="7"/>
                  <a:pt x="252" y="14"/>
                  <a:pt x="258" y="19"/>
                </a:cubicBezTo>
                <a:cubicBezTo>
                  <a:pt x="263" y="23"/>
                  <a:pt x="272" y="21"/>
                  <a:pt x="276" y="25"/>
                </a:cubicBezTo>
                <a:cubicBezTo>
                  <a:pt x="286" y="35"/>
                  <a:pt x="292" y="49"/>
                  <a:pt x="300" y="61"/>
                </a:cubicBezTo>
                <a:cubicBezTo>
                  <a:pt x="311" y="77"/>
                  <a:pt x="302" y="104"/>
                  <a:pt x="318" y="115"/>
                </a:cubicBezTo>
                <a:cubicBezTo>
                  <a:pt x="339" y="129"/>
                  <a:pt x="348" y="148"/>
                  <a:pt x="366" y="163"/>
                </a:cubicBezTo>
                <a:cubicBezTo>
                  <a:pt x="397" y="190"/>
                  <a:pt x="417" y="193"/>
                  <a:pt x="456" y="199"/>
                </a:cubicBezTo>
                <a:cubicBezTo>
                  <a:pt x="479" y="215"/>
                  <a:pt x="500" y="217"/>
                  <a:pt x="528" y="223"/>
                </a:cubicBezTo>
                <a:cubicBezTo>
                  <a:pt x="598" y="209"/>
                  <a:pt x="660" y="193"/>
                  <a:pt x="732" y="193"/>
                </a:cubicBezTo>
                <a:cubicBezTo>
                  <a:pt x="726" y="211"/>
                  <a:pt x="720" y="229"/>
                  <a:pt x="714" y="247"/>
                </a:cubicBezTo>
                <a:cubicBezTo>
                  <a:pt x="710" y="259"/>
                  <a:pt x="702" y="283"/>
                  <a:pt x="702" y="283"/>
                </a:cubicBezTo>
                <a:cubicBezTo>
                  <a:pt x="704" y="300"/>
                  <a:pt x="704" y="335"/>
                  <a:pt x="714" y="355"/>
                </a:cubicBezTo>
                <a:cubicBezTo>
                  <a:pt x="754" y="434"/>
                  <a:pt x="838" y="450"/>
                  <a:pt x="918" y="457"/>
                </a:cubicBezTo>
                <a:cubicBezTo>
                  <a:pt x="938" y="464"/>
                  <a:pt x="936" y="457"/>
                  <a:pt x="936" y="469"/>
                </a:cubicBezTo>
                <a:cubicBezTo>
                  <a:pt x="909" y="478"/>
                  <a:pt x="890" y="502"/>
                  <a:pt x="864" y="511"/>
                </a:cubicBezTo>
                <a:cubicBezTo>
                  <a:pt x="831" y="522"/>
                  <a:pt x="795" y="529"/>
                  <a:pt x="762" y="541"/>
                </a:cubicBezTo>
                <a:cubicBezTo>
                  <a:pt x="725" y="555"/>
                  <a:pt x="698" y="582"/>
                  <a:pt x="660" y="595"/>
                </a:cubicBezTo>
                <a:cubicBezTo>
                  <a:pt x="628" y="627"/>
                  <a:pt x="657" y="602"/>
                  <a:pt x="612" y="625"/>
                </a:cubicBezTo>
                <a:cubicBezTo>
                  <a:pt x="586" y="638"/>
                  <a:pt x="600" y="636"/>
                  <a:pt x="576" y="655"/>
                </a:cubicBezTo>
                <a:cubicBezTo>
                  <a:pt x="511" y="705"/>
                  <a:pt x="563" y="656"/>
                  <a:pt x="522" y="697"/>
                </a:cubicBezTo>
                <a:cubicBezTo>
                  <a:pt x="500" y="763"/>
                  <a:pt x="517" y="737"/>
                  <a:pt x="468" y="769"/>
                </a:cubicBezTo>
                <a:cubicBezTo>
                  <a:pt x="444" y="805"/>
                  <a:pt x="432" y="827"/>
                  <a:pt x="432" y="871"/>
                </a:cubicBezTo>
                <a:cubicBezTo>
                  <a:pt x="427" y="827"/>
                  <a:pt x="422" y="787"/>
                  <a:pt x="408" y="745"/>
                </a:cubicBezTo>
                <a:cubicBezTo>
                  <a:pt x="399" y="718"/>
                  <a:pt x="342" y="691"/>
                  <a:pt x="342" y="691"/>
                </a:cubicBezTo>
                <a:cubicBezTo>
                  <a:pt x="330" y="654"/>
                  <a:pt x="305" y="630"/>
                  <a:pt x="282" y="601"/>
                </a:cubicBezTo>
                <a:cubicBezTo>
                  <a:pt x="231" y="536"/>
                  <a:pt x="233" y="527"/>
                  <a:pt x="150" y="499"/>
                </a:cubicBezTo>
                <a:cubicBezTo>
                  <a:pt x="103" y="483"/>
                  <a:pt x="50" y="499"/>
                  <a:pt x="0" y="499"/>
                </a:cubicBezTo>
                <a:cubicBezTo>
                  <a:pt x="32" y="491"/>
                  <a:pt x="57" y="484"/>
                  <a:pt x="72" y="451"/>
                </a:cubicBezTo>
                <a:cubicBezTo>
                  <a:pt x="77" y="439"/>
                  <a:pt x="75" y="424"/>
                  <a:pt x="84" y="415"/>
                </a:cubicBezTo>
                <a:cubicBezTo>
                  <a:pt x="95" y="404"/>
                  <a:pt x="103" y="390"/>
                  <a:pt x="114" y="379"/>
                </a:cubicBezTo>
                <a:cubicBezTo>
                  <a:pt x="131" y="362"/>
                  <a:pt x="148" y="352"/>
                  <a:pt x="162" y="331"/>
                </a:cubicBezTo>
                <a:cubicBezTo>
                  <a:pt x="172" y="292"/>
                  <a:pt x="176" y="264"/>
                  <a:pt x="210" y="241"/>
                </a:cubicBezTo>
                <a:cubicBezTo>
                  <a:pt x="214" y="235"/>
                  <a:pt x="216" y="228"/>
                  <a:pt x="222" y="223"/>
                </a:cubicBezTo>
                <a:cubicBezTo>
                  <a:pt x="227" y="219"/>
                  <a:pt x="236" y="222"/>
                  <a:pt x="240" y="217"/>
                </a:cubicBezTo>
                <a:cubicBezTo>
                  <a:pt x="247" y="207"/>
                  <a:pt x="248" y="193"/>
                  <a:pt x="252" y="181"/>
                </a:cubicBezTo>
                <a:cubicBezTo>
                  <a:pt x="254" y="174"/>
                  <a:pt x="261" y="170"/>
                  <a:pt x="264" y="163"/>
                </a:cubicBezTo>
                <a:cubicBezTo>
                  <a:pt x="272" y="146"/>
                  <a:pt x="276" y="127"/>
                  <a:pt x="282" y="109"/>
                </a:cubicBezTo>
                <a:cubicBezTo>
                  <a:pt x="284" y="103"/>
                  <a:pt x="288" y="91"/>
                  <a:pt x="288" y="91"/>
                </a:cubicBezTo>
                <a:cubicBezTo>
                  <a:pt x="274" y="20"/>
                  <a:pt x="292" y="94"/>
                  <a:pt x="270" y="43"/>
                </a:cubicBezTo>
                <a:cubicBezTo>
                  <a:pt x="251" y="0"/>
                  <a:pt x="271" y="14"/>
                  <a:pt x="246" y="1"/>
                </a:cubicBezTo>
                <a:close/>
              </a:path>
            </a:pathLst>
          </a:custGeom>
          <a:solidFill>
            <a:srgbClr val="F8A6EA"/>
          </a:solidFill>
          <a:ln w="9525">
            <a:solidFill>
              <a:schemeClr val="tx1"/>
            </a:solidFill>
            <a:round/>
            <a:headEnd/>
            <a:tailEnd/>
          </a:ln>
        </p:spPr>
        <p:txBody>
          <a:bodyPr>
            <a:prstTxWarp prst="textNoShape">
              <a:avLst/>
            </a:prstTxWarp>
          </a:bodyPr>
          <a:lstStyle/>
          <a:p>
            <a:endParaRPr lang="en-US"/>
          </a:p>
        </p:txBody>
      </p:sp>
      <p:sp>
        <p:nvSpPr>
          <p:cNvPr id="53302" name="Oval 54"/>
          <p:cNvSpPr>
            <a:spLocks noChangeArrowheads="1"/>
          </p:cNvSpPr>
          <p:nvPr/>
        </p:nvSpPr>
        <p:spPr bwMode="auto">
          <a:xfrm>
            <a:off x="7040563" y="3965575"/>
            <a:ext cx="274637" cy="182563"/>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53303" name="Freeform 55"/>
          <p:cNvSpPr>
            <a:spLocks/>
          </p:cNvSpPr>
          <p:nvPr/>
        </p:nvSpPr>
        <p:spPr bwMode="auto">
          <a:xfrm>
            <a:off x="7040563" y="3783013"/>
            <a:ext cx="147637" cy="47625"/>
          </a:xfrm>
          <a:custGeom>
            <a:avLst/>
            <a:gdLst>
              <a:gd name="T0" fmla="*/ 0 w 92"/>
              <a:gd name="T1" fmla="*/ 70120422 h 29"/>
              <a:gd name="T2" fmla="*/ 15452138 w 92"/>
              <a:gd name="T3" fmla="*/ 21575767 h 29"/>
              <a:gd name="T4" fmla="*/ 123610683 w 92"/>
              <a:gd name="T5" fmla="*/ 70120422 h 29"/>
              <a:gd name="T6" fmla="*/ 0 w 92"/>
              <a:gd name="T7" fmla="*/ 70120422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304" name="Freeform 56"/>
          <p:cNvSpPr>
            <a:spLocks/>
          </p:cNvSpPr>
          <p:nvPr/>
        </p:nvSpPr>
        <p:spPr bwMode="auto">
          <a:xfrm>
            <a:off x="6858000" y="3873500"/>
            <a:ext cx="147638" cy="44450"/>
          </a:xfrm>
          <a:custGeom>
            <a:avLst/>
            <a:gdLst>
              <a:gd name="T0" fmla="*/ 0 w 92"/>
              <a:gd name="T1" fmla="*/ 61083497 h 29"/>
              <a:gd name="T2" fmla="*/ 15452242 w 92"/>
              <a:gd name="T3" fmla="*/ 18794686 h 29"/>
              <a:gd name="T4" fmla="*/ 123613125 w 92"/>
              <a:gd name="T5" fmla="*/ 61083497 h 29"/>
              <a:gd name="T6" fmla="*/ 0 w 92"/>
              <a:gd name="T7" fmla="*/ 61083497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305" name="Freeform 57"/>
          <p:cNvSpPr>
            <a:spLocks/>
          </p:cNvSpPr>
          <p:nvPr/>
        </p:nvSpPr>
        <p:spPr bwMode="auto">
          <a:xfrm>
            <a:off x="7227888" y="4238625"/>
            <a:ext cx="146050" cy="47625"/>
          </a:xfrm>
          <a:custGeom>
            <a:avLst/>
            <a:gdLst>
              <a:gd name="T0" fmla="*/ 0 w 92"/>
              <a:gd name="T1" fmla="*/ 70120422 h 29"/>
              <a:gd name="T2" fmla="*/ 15120938 w 92"/>
              <a:gd name="T3" fmla="*/ 21575767 h 29"/>
              <a:gd name="T4" fmla="*/ 120967500 w 92"/>
              <a:gd name="T5" fmla="*/ 70120422 h 29"/>
              <a:gd name="T6" fmla="*/ 0 w 92"/>
              <a:gd name="T7" fmla="*/ 70120422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306" name="Freeform 58"/>
          <p:cNvSpPr>
            <a:spLocks/>
          </p:cNvSpPr>
          <p:nvPr/>
        </p:nvSpPr>
        <p:spPr bwMode="auto">
          <a:xfrm>
            <a:off x="6858000" y="4056063"/>
            <a:ext cx="147638" cy="47625"/>
          </a:xfrm>
          <a:custGeom>
            <a:avLst/>
            <a:gdLst>
              <a:gd name="T0" fmla="*/ 0 w 92"/>
              <a:gd name="T1" fmla="*/ 70120422 h 29"/>
              <a:gd name="T2" fmla="*/ 15452242 w 92"/>
              <a:gd name="T3" fmla="*/ 21575767 h 29"/>
              <a:gd name="T4" fmla="*/ 123613125 w 92"/>
              <a:gd name="T5" fmla="*/ 70120422 h 29"/>
              <a:gd name="T6" fmla="*/ 0 w 92"/>
              <a:gd name="T7" fmla="*/ 70120422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307" name="Freeform 59"/>
          <p:cNvSpPr>
            <a:spLocks/>
          </p:cNvSpPr>
          <p:nvPr/>
        </p:nvSpPr>
        <p:spPr bwMode="auto">
          <a:xfrm>
            <a:off x="7405688" y="3873500"/>
            <a:ext cx="147637" cy="44450"/>
          </a:xfrm>
          <a:custGeom>
            <a:avLst/>
            <a:gdLst>
              <a:gd name="T0" fmla="*/ 0 w 92"/>
              <a:gd name="T1" fmla="*/ 61083497 h 29"/>
              <a:gd name="T2" fmla="*/ 15452138 w 92"/>
              <a:gd name="T3" fmla="*/ 18794686 h 29"/>
              <a:gd name="T4" fmla="*/ 123610683 w 92"/>
              <a:gd name="T5" fmla="*/ 61083497 h 29"/>
              <a:gd name="T6" fmla="*/ 0 w 92"/>
              <a:gd name="T7" fmla="*/ 61083497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308" name="Freeform 60"/>
          <p:cNvSpPr>
            <a:spLocks/>
          </p:cNvSpPr>
          <p:nvPr/>
        </p:nvSpPr>
        <p:spPr bwMode="auto">
          <a:xfrm>
            <a:off x="7227888" y="3783013"/>
            <a:ext cx="146050" cy="47625"/>
          </a:xfrm>
          <a:custGeom>
            <a:avLst/>
            <a:gdLst>
              <a:gd name="T0" fmla="*/ 0 w 92"/>
              <a:gd name="T1" fmla="*/ 70120422 h 29"/>
              <a:gd name="T2" fmla="*/ 15120938 w 92"/>
              <a:gd name="T3" fmla="*/ 21575767 h 29"/>
              <a:gd name="T4" fmla="*/ 120967500 w 92"/>
              <a:gd name="T5" fmla="*/ 70120422 h 29"/>
              <a:gd name="T6" fmla="*/ 0 w 92"/>
              <a:gd name="T7" fmla="*/ 70120422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309" name="Freeform 61"/>
          <p:cNvSpPr>
            <a:spLocks/>
          </p:cNvSpPr>
          <p:nvPr/>
        </p:nvSpPr>
        <p:spPr bwMode="auto">
          <a:xfrm>
            <a:off x="7040563" y="4238625"/>
            <a:ext cx="147637" cy="47625"/>
          </a:xfrm>
          <a:custGeom>
            <a:avLst/>
            <a:gdLst>
              <a:gd name="T0" fmla="*/ 0 w 92"/>
              <a:gd name="T1" fmla="*/ 70120422 h 29"/>
              <a:gd name="T2" fmla="*/ 15452138 w 92"/>
              <a:gd name="T3" fmla="*/ 21575767 h 29"/>
              <a:gd name="T4" fmla="*/ 123610683 w 92"/>
              <a:gd name="T5" fmla="*/ 70120422 h 29"/>
              <a:gd name="T6" fmla="*/ 0 w 92"/>
              <a:gd name="T7" fmla="*/ 70120422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310" name="Freeform 62"/>
          <p:cNvSpPr>
            <a:spLocks/>
          </p:cNvSpPr>
          <p:nvPr/>
        </p:nvSpPr>
        <p:spPr bwMode="auto">
          <a:xfrm>
            <a:off x="7135813" y="4333875"/>
            <a:ext cx="142875" cy="44450"/>
          </a:xfrm>
          <a:custGeom>
            <a:avLst/>
            <a:gdLst>
              <a:gd name="T0" fmla="*/ 0 w 92"/>
              <a:gd name="T1" fmla="*/ 61083497 h 29"/>
              <a:gd name="T2" fmla="*/ 14470753 w 92"/>
              <a:gd name="T3" fmla="*/ 18794686 h 29"/>
              <a:gd name="T4" fmla="*/ 115764469 w 92"/>
              <a:gd name="T5" fmla="*/ 61083497 h 29"/>
              <a:gd name="T6" fmla="*/ 0 w 92"/>
              <a:gd name="T7" fmla="*/ 61083497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311" name="Freeform 63"/>
          <p:cNvSpPr>
            <a:spLocks/>
          </p:cNvSpPr>
          <p:nvPr/>
        </p:nvSpPr>
        <p:spPr bwMode="auto">
          <a:xfrm>
            <a:off x="7405688" y="3965575"/>
            <a:ext cx="147637" cy="42863"/>
          </a:xfrm>
          <a:custGeom>
            <a:avLst/>
            <a:gdLst>
              <a:gd name="T0" fmla="*/ 0 w 92"/>
              <a:gd name="T1" fmla="*/ 56799387 h 29"/>
              <a:gd name="T2" fmla="*/ 15452138 w 92"/>
              <a:gd name="T3" fmla="*/ 17476280 h 29"/>
              <a:gd name="T4" fmla="*/ 123610683 w 92"/>
              <a:gd name="T5" fmla="*/ 56799387 h 29"/>
              <a:gd name="T6" fmla="*/ 0 w 92"/>
              <a:gd name="T7" fmla="*/ 56799387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312" name="Freeform 64"/>
          <p:cNvSpPr>
            <a:spLocks/>
          </p:cNvSpPr>
          <p:nvPr/>
        </p:nvSpPr>
        <p:spPr bwMode="auto">
          <a:xfrm>
            <a:off x="7593013" y="4056063"/>
            <a:ext cx="146050" cy="47625"/>
          </a:xfrm>
          <a:custGeom>
            <a:avLst/>
            <a:gdLst>
              <a:gd name="T0" fmla="*/ 0 w 92"/>
              <a:gd name="T1" fmla="*/ 70120422 h 29"/>
              <a:gd name="T2" fmla="*/ 15120938 w 92"/>
              <a:gd name="T3" fmla="*/ 21575767 h 29"/>
              <a:gd name="T4" fmla="*/ 120967500 w 92"/>
              <a:gd name="T5" fmla="*/ 70120422 h 29"/>
              <a:gd name="T6" fmla="*/ 0 w 92"/>
              <a:gd name="T7" fmla="*/ 70120422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313" name="Freeform 65"/>
          <p:cNvSpPr>
            <a:spLocks/>
          </p:cNvSpPr>
          <p:nvPr/>
        </p:nvSpPr>
        <p:spPr bwMode="auto">
          <a:xfrm>
            <a:off x="7405688" y="4148138"/>
            <a:ext cx="147637" cy="47625"/>
          </a:xfrm>
          <a:custGeom>
            <a:avLst/>
            <a:gdLst>
              <a:gd name="T0" fmla="*/ 0 w 92"/>
              <a:gd name="T1" fmla="*/ 70120422 h 29"/>
              <a:gd name="T2" fmla="*/ 15452138 w 92"/>
              <a:gd name="T3" fmla="*/ 21575767 h 29"/>
              <a:gd name="T4" fmla="*/ 123610683 w 92"/>
              <a:gd name="T5" fmla="*/ 70120422 h 29"/>
              <a:gd name="T6" fmla="*/ 0 w 92"/>
              <a:gd name="T7" fmla="*/ 70120422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314" name="Oval 66"/>
          <p:cNvSpPr>
            <a:spLocks noChangeArrowheads="1"/>
          </p:cNvSpPr>
          <p:nvPr/>
        </p:nvSpPr>
        <p:spPr bwMode="auto">
          <a:xfrm>
            <a:off x="5307013" y="3508375"/>
            <a:ext cx="912812" cy="730250"/>
          </a:xfrm>
          <a:prstGeom prst="ellipse">
            <a:avLst/>
          </a:prstGeom>
          <a:solidFill>
            <a:srgbClr val="BBE0E3"/>
          </a:solidFill>
          <a:ln w="9525">
            <a:solidFill>
              <a:schemeClr val="tx1"/>
            </a:solidFill>
            <a:round/>
            <a:headEnd/>
            <a:tailEnd/>
          </a:ln>
        </p:spPr>
        <p:txBody>
          <a:bodyPr wrap="none" anchor="ctr">
            <a:prstTxWarp prst="textNoShape">
              <a:avLst/>
            </a:prstTxWarp>
          </a:bodyPr>
          <a:lstStyle/>
          <a:p>
            <a:endParaRPr lang="en-US"/>
          </a:p>
        </p:txBody>
      </p:sp>
      <p:sp>
        <p:nvSpPr>
          <p:cNvPr id="53315" name="Oval 67"/>
          <p:cNvSpPr>
            <a:spLocks noChangeArrowheads="1"/>
          </p:cNvSpPr>
          <p:nvPr/>
        </p:nvSpPr>
        <p:spPr bwMode="auto">
          <a:xfrm>
            <a:off x="5672138" y="3783013"/>
            <a:ext cx="273050" cy="1778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53316" name="Freeform 68"/>
          <p:cNvSpPr>
            <a:spLocks/>
          </p:cNvSpPr>
          <p:nvPr/>
        </p:nvSpPr>
        <p:spPr bwMode="auto">
          <a:xfrm>
            <a:off x="5580063" y="3600450"/>
            <a:ext cx="119062" cy="74613"/>
          </a:xfrm>
          <a:custGeom>
            <a:avLst/>
            <a:gdLst>
              <a:gd name="T0" fmla="*/ 68719140 w 76"/>
              <a:gd name="T1" fmla="*/ 90726233 h 47"/>
              <a:gd name="T2" fmla="*/ 9816349 w 76"/>
              <a:gd name="T3" fmla="*/ 45363116 h 47"/>
              <a:gd name="T4" fmla="*/ 98169752 w 76"/>
              <a:gd name="T5" fmla="*/ 15121039 h 47"/>
              <a:gd name="T6" fmla="*/ 142346454 w 76"/>
              <a:gd name="T7" fmla="*/ 0 h 47"/>
              <a:gd name="T8" fmla="*/ 171797066 w 76"/>
              <a:gd name="T9" fmla="*/ 45363116 h 47"/>
              <a:gd name="T10" fmla="*/ 68719140 w 76"/>
              <a:gd name="T11" fmla="*/ 90726233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17" name="Freeform 69"/>
          <p:cNvSpPr>
            <a:spLocks/>
          </p:cNvSpPr>
          <p:nvPr/>
        </p:nvSpPr>
        <p:spPr bwMode="auto">
          <a:xfrm>
            <a:off x="5762625" y="3600450"/>
            <a:ext cx="119063" cy="74613"/>
          </a:xfrm>
          <a:custGeom>
            <a:avLst/>
            <a:gdLst>
              <a:gd name="T0" fmla="*/ 68719717 w 76"/>
              <a:gd name="T1" fmla="*/ 90726233 h 47"/>
              <a:gd name="T2" fmla="*/ 9816431 w 76"/>
              <a:gd name="T3" fmla="*/ 45363116 h 47"/>
              <a:gd name="T4" fmla="*/ 98172143 w 76"/>
              <a:gd name="T5" fmla="*/ 15121039 h 47"/>
              <a:gd name="T6" fmla="*/ 142349216 w 76"/>
              <a:gd name="T7" fmla="*/ 0 h 47"/>
              <a:gd name="T8" fmla="*/ 171800076 w 76"/>
              <a:gd name="T9" fmla="*/ 45363116 h 47"/>
              <a:gd name="T10" fmla="*/ 68719717 w 76"/>
              <a:gd name="T11" fmla="*/ 90726233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18" name="Freeform 70"/>
          <p:cNvSpPr>
            <a:spLocks/>
          </p:cNvSpPr>
          <p:nvPr/>
        </p:nvSpPr>
        <p:spPr bwMode="auto">
          <a:xfrm>
            <a:off x="5580063" y="3960813"/>
            <a:ext cx="119062" cy="76200"/>
          </a:xfrm>
          <a:custGeom>
            <a:avLst/>
            <a:gdLst>
              <a:gd name="T0" fmla="*/ 68719140 w 76"/>
              <a:gd name="T1" fmla="*/ 94627430 h 47"/>
              <a:gd name="T2" fmla="*/ 9816349 w 76"/>
              <a:gd name="T3" fmla="*/ 47313715 h 47"/>
              <a:gd name="T4" fmla="*/ 98169752 w 76"/>
              <a:gd name="T5" fmla="*/ 15771779 h 47"/>
              <a:gd name="T6" fmla="*/ 142346454 w 76"/>
              <a:gd name="T7" fmla="*/ 0 h 47"/>
              <a:gd name="T8" fmla="*/ 171797066 w 76"/>
              <a:gd name="T9" fmla="*/ 47313715 h 47"/>
              <a:gd name="T10" fmla="*/ 68719140 w 76"/>
              <a:gd name="T11" fmla="*/ 94627430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19" name="Freeform 71"/>
          <p:cNvSpPr>
            <a:spLocks/>
          </p:cNvSpPr>
          <p:nvPr/>
        </p:nvSpPr>
        <p:spPr bwMode="auto">
          <a:xfrm>
            <a:off x="5897563" y="4092575"/>
            <a:ext cx="123825" cy="74613"/>
          </a:xfrm>
          <a:custGeom>
            <a:avLst/>
            <a:gdLst>
              <a:gd name="T0" fmla="*/ 74327586 w 76"/>
              <a:gd name="T1" fmla="*/ 90726233 h 47"/>
              <a:gd name="T2" fmla="*/ 10617994 w 76"/>
              <a:gd name="T3" fmla="*/ 45363116 h 47"/>
              <a:gd name="T4" fmla="*/ 106181567 w 76"/>
              <a:gd name="T5" fmla="*/ 15121039 h 47"/>
              <a:gd name="T6" fmla="*/ 153963353 w 76"/>
              <a:gd name="T7" fmla="*/ 0 h 47"/>
              <a:gd name="T8" fmla="*/ 185817335 w 76"/>
              <a:gd name="T9" fmla="*/ 45363116 h 47"/>
              <a:gd name="T10" fmla="*/ 74327586 w 76"/>
              <a:gd name="T11" fmla="*/ 90726233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20" name="Freeform 72"/>
          <p:cNvSpPr>
            <a:spLocks/>
          </p:cNvSpPr>
          <p:nvPr/>
        </p:nvSpPr>
        <p:spPr bwMode="auto">
          <a:xfrm>
            <a:off x="5945188" y="3783013"/>
            <a:ext cx="119062" cy="74612"/>
          </a:xfrm>
          <a:custGeom>
            <a:avLst/>
            <a:gdLst>
              <a:gd name="T0" fmla="*/ 68719140 w 76"/>
              <a:gd name="T1" fmla="*/ 90725017 h 47"/>
              <a:gd name="T2" fmla="*/ 9816349 w 76"/>
              <a:gd name="T3" fmla="*/ 45362509 h 47"/>
              <a:gd name="T4" fmla="*/ 98169752 w 76"/>
              <a:gd name="T5" fmla="*/ 15120836 h 47"/>
              <a:gd name="T6" fmla="*/ 142346454 w 76"/>
              <a:gd name="T7" fmla="*/ 0 h 47"/>
              <a:gd name="T8" fmla="*/ 171797066 w 76"/>
              <a:gd name="T9" fmla="*/ 45362509 h 47"/>
              <a:gd name="T10" fmla="*/ 68719140 w 76"/>
              <a:gd name="T11" fmla="*/ 90725017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21" name="Freeform 73"/>
          <p:cNvSpPr>
            <a:spLocks/>
          </p:cNvSpPr>
          <p:nvPr/>
        </p:nvSpPr>
        <p:spPr bwMode="auto">
          <a:xfrm>
            <a:off x="5394325" y="3783013"/>
            <a:ext cx="122238" cy="74612"/>
          </a:xfrm>
          <a:custGeom>
            <a:avLst/>
            <a:gdLst>
              <a:gd name="T0" fmla="*/ 72434057 w 76"/>
              <a:gd name="T1" fmla="*/ 90725017 h 47"/>
              <a:gd name="T2" fmla="*/ 10348412 w 76"/>
              <a:gd name="T3" fmla="*/ 45362509 h 47"/>
              <a:gd name="T4" fmla="*/ 103477684 w 76"/>
              <a:gd name="T5" fmla="*/ 15120836 h 47"/>
              <a:gd name="T6" fmla="*/ 150042320 w 76"/>
              <a:gd name="T7" fmla="*/ 0 h 47"/>
              <a:gd name="T8" fmla="*/ 181085947 w 76"/>
              <a:gd name="T9" fmla="*/ 45362509 h 47"/>
              <a:gd name="T10" fmla="*/ 72434057 w 76"/>
              <a:gd name="T11" fmla="*/ 90725017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22" name="Freeform 74"/>
          <p:cNvSpPr>
            <a:spLocks/>
          </p:cNvSpPr>
          <p:nvPr/>
        </p:nvSpPr>
        <p:spPr bwMode="auto">
          <a:xfrm>
            <a:off x="5897563" y="4092575"/>
            <a:ext cx="123825" cy="74613"/>
          </a:xfrm>
          <a:custGeom>
            <a:avLst/>
            <a:gdLst>
              <a:gd name="T0" fmla="*/ 74327586 w 76"/>
              <a:gd name="T1" fmla="*/ 90726233 h 47"/>
              <a:gd name="T2" fmla="*/ 10617994 w 76"/>
              <a:gd name="T3" fmla="*/ 45363116 h 47"/>
              <a:gd name="T4" fmla="*/ 106181567 w 76"/>
              <a:gd name="T5" fmla="*/ 15121039 h 47"/>
              <a:gd name="T6" fmla="*/ 153963353 w 76"/>
              <a:gd name="T7" fmla="*/ 0 h 47"/>
              <a:gd name="T8" fmla="*/ 185817335 w 76"/>
              <a:gd name="T9" fmla="*/ 45363116 h 47"/>
              <a:gd name="T10" fmla="*/ 74327586 w 76"/>
              <a:gd name="T11" fmla="*/ 90726233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23" name="Freeform 75"/>
          <p:cNvSpPr>
            <a:spLocks/>
          </p:cNvSpPr>
          <p:nvPr/>
        </p:nvSpPr>
        <p:spPr bwMode="auto">
          <a:xfrm>
            <a:off x="5672138" y="4056063"/>
            <a:ext cx="119062" cy="71437"/>
          </a:xfrm>
          <a:custGeom>
            <a:avLst/>
            <a:gdLst>
              <a:gd name="T0" fmla="*/ 68719140 w 76"/>
              <a:gd name="T1" fmla="*/ 83167867 h 47"/>
              <a:gd name="T2" fmla="*/ 9816349 w 76"/>
              <a:gd name="T3" fmla="*/ 41583934 h 47"/>
              <a:gd name="T4" fmla="*/ 98169752 w 76"/>
              <a:gd name="T5" fmla="*/ 13861818 h 47"/>
              <a:gd name="T6" fmla="*/ 142346454 w 76"/>
              <a:gd name="T7" fmla="*/ 0 h 47"/>
              <a:gd name="T8" fmla="*/ 171797066 w 76"/>
              <a:gd name="T9" fmla="*/ 41583934 h 47"/>
              <a:gd name="T10" fmla="*/ 68719140 w 76"/>
              <a:gd name="T11" fmla="*/ 83167867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24" name="Freeform 76"/>
          <p:cNvSpPr>
            <a:spLocks/>
          </p:cNvSpPr>
          <p:nvPr/>
        </p:nvSpPr>
        <p:spPr bwMode="auto">
          <a:xfrm>
            <a:off x="5945188" y="3600450"/>
            <a:ext cx="119062" cy="74613"/>
          </a:xfrm>
          <a:custGeom>
            <a:avLst/>
            <a:gdLst>
              <a:gd name="T0" fmla="*/ 68719140 w 76"/>
              <a:gd name="T1" fmla="*/ 90726233 h 47"/>
              <a:gd name="T2" fmla="*/ 9816349 w 76"/>
              <a:gd name="T3" fmla="*/ 45363116 h 47"/>
              <a:gd name="T4" fmla="*/ 98169752 w 76"/>
              <a:gd name="T5" fmla="*/ 15121039 h 47"/>
              <a:gd name="T6" fmla="*/ 142346454 w 76"/>
              <a:gd name="T7" fmla="*/ 0 h 47"/>
              <a:gd name="T8" fmla="*/ 171797066 w 76"/>
              <a:gd name="T9" fmla="*/ 45363116 h 47"/>
              <a:gd name="T10" fmla="*/ 68719140 w 76"/>
              <a:gd name="T11" fmla="*/ 90726233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25" name="Freeform 77"/>
          <p:cNvSpPr>
            <a:spLocks/>
          </p:cNvSpPr>
          <p:nvPr/>
        </p:nvSpPr>
        <p:spPr bwMode="auto">
          <a:xfrm>
            <a:off x="5762625" y="3690938"/>
            <a:ext cx="119063" cy="76200"/>
          </a:xfrm>
          <a:custGeom>
            <a:avLst/>
            <a:gdLst>
              <a:gd name="T0" fmla="*/ 68719717 w 76"/>
              <a:gd name="T1" fmla="*/ 94627430 h 47"/>
              <a:gd name="T2" fmla="*/ 9816431 w 76"/>
              <a:gd name="T3" fmla="*/ 47313715 h 47"/>
              <a:gd name="T4" fmla="*/ 98172143 w 76"/>
              <a:gd name="T5" fmla="*/ 15771779 h 47"/>
              <a:gd name="T6" fmla="*/ 142349216 w 76"/>
              <a:gd name="T7" fmla="*/ 0 h 47"/>
              <a:gd name="T8" fmla="*/ 171800076 w 76"/>
              <a:gd name="T9" fmla="*/ 47313715 h 47"/>
              <a:gd name="T10" fmla="*/ 68719717 w 76"/>
              <a:gd name="T11" fmla="*/ 94627430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26" name="Freeform 78"/>
          <p:cNvSpPr>
            <a:spLocks/>
          </p:cNvSpPr>
          <p:nvPr/>
        </p:nvSpPr>
        <p:spPr bwMode="auto">
          <a:xfrm>
            <a:off x="5532438" y="3722688"/>
            <a:ext cx="123825" cy="76200"/>
          </a:xfrm>
          <a:custGeom>
            <a:avLst/>
            <a:gdLst>
              <a:gd name="T0" fmla="*/ 74327586 w 76"/>
              <a:gd name="T1" fmla="*/ 94627430 h 47"/>
              <a:gd name="T2" fmla="*/ 10617994 w 76"/>
              <a:gd name="T3" fmla="*/ 47313715 h 47"/>
              <a:gd name="T4" fmla="*/ 106181567 w 76"/>
              <a:gd name="T5" fmla="*/ 15771779 h 47"/>
              <a:gd name="T6" fmla="*/ 153963353 w 76"/>
              <a:gd name="T7" fmla="*/ 0 h 47"/>
              <a:gd name="T8" fmla="*/ 185817335 w 76"/>
              <a:gd name="T9" fmla="*/ 47313715 h 47"/>
              <a:gd name="T10" fmla="*/ 74327586 w 76"/>
              <a:gd name="T11" fmla="*/ 94627430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27" name="Freeform 79"/>
          <p:cNvSpPr>
            <a:spLocks/>
          </p:cNvSpPr>
          <p:nvPr/>
        </p:nvSpPr>
        <p:spPr bwMode="auto">
          <a:xfrm>
            <a:off x="5484813" y="3873500"/>
            <a:ext cx="123825" cy="76200"/>
          </a:xfrm>
          <a:custGeom>
            <a:avLst/>
            <a:gdLst>
              <a:gd name="T0" fmla="*/ 74327586 w 76"/>
              <a:gd name="T1" fmla="*/ 94627430 h 47"/>
              <a:gd name="T2" fmla="*/ 10617994 w 76"/>
              <a:gd name="T3" fmla="*/ 47313715 h 47"/>
              <a:gd name="T4" fmla="*/ 106181567 w 76"/>
              <a:gd name="T5" fmla="*/ 15771779 h 47"/>
              <a:gd name="T6" fmla="*/ 153963353 w 76"/>
              <a:gd name="T7" fmla="*/ 0 h 47"/>
              <a:gd name="T8" fmla="*/ 185817335 w 76"/>
              <a:gd name="T9" fmla="*/ 47313715 h 47"/>
              <a:gd name="T10" fmla="*/ 74327586 w 76"/>
              <a:gd name="T11" fmla="*/ 94627430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28" name="Freeform 80"/>
          <p:cNvSpPr>
            <a:spLocks/>
          </p:cNvSpPr>
          <p:nvPr/>
        </p:nvSpPr>
        <p:spPr bwMode="auto">
          <a:xfrm>
            <a:off x="5945188" y="3960813"/>
            <a:ext cx="119062" cy="76200"/>
          </a:xfrm>
          <a:custGeom>
            <a:avLst/>
            <a:gdLst>
              <a:gd name="T0" fmla="*/ 68719140 w 76"/>
              <a:gd name="T1" fmla="*/ 94627430 h 47"/>
              <a:gd name="T2" fmla="*/ 9816349 w 76"/>
              <a:gd name="T3" fmla="*/ 47313715 h 47"/>
              <a:gd name="T4" fmla="*/ 98169752 w 76"/>
              <a:gd name="T5" fmla="*/ 15771779 h 47"/>
              <a:gd name="T6" fmla="*/ 142346454 w 76"/>
              <a:gd name="T7" fmla="*/ 0 h 47"/>
              <a:gd name="T8" fmla="*/ 171797066 w 76"/>
              <a:gd name="T9" fmla="*/ 47313715 h 47"/>
              <a:gd name="T10" fmla="*/ 68719140 w 76"/>
              <a:gd name="T11" fmla="*/ 94627430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29" name="Freeform 81"/>
          <p:cNvSpPr>
            <a:spLocks/>
          </p:cNvSpPr>
          <p:nvPr/>
        </p:nvSpPr>
        <p:spPr bwMode="auto">
          <a:xfrm>
            <a:off x="5397500" y="3690938"/>
            <a:ext cx="119063" cy="76200"/>
          </a:xfrm>
          <a:custGeom>
            <a:avLst/>
            <a:gdLst>
              <a:gd name="T0" fmla="*/ 68719717 w 76"/>
              <a:gd name="T1" fmla="*/ 94627430 h 47"/>
              <a:gd name="T2" fmla="*/ 9816431 w 76"/>
              <a:gd name="T3" fmla="*/ 47313715 h 47"/>
              <a:gd name="T4" fmla="*/ 98172143 w 76"/>
              <a:gd name="T5" fmla="*/ 15771779 h 47"/>
              <a:gd name="T6" fmla="*/ 142349216 w 76"/>
              <a:gd name="T7" fmla="*/ 0 h 47"/>
              <a:gd name="T8" fmla="*/ 171800076 w 76"/>
              <a:gd name="T9" fmla="*/ 47313715 h 47"/>
              <a:gd name="T10" fmla="*/ 68719717 w 76"/>
              <a:gd name="T11" fmla="*/ 94627430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30" name="Freeform 82"/>
          <p:cNvSpPr>
            <a:spLocks/>
          </p:cNvSpPr>
          <p:nvPr/>
        </p:nvSpPr>
        <p:spPr bwMode="auto">
          <a:xfrm>
            <a:off x="5484813" y="4056063"/>
            <a:ext cx="123825" cy="71437"/>
          </a:xfrm>
          <a:custGeom>
            <a:avLst/>
            <a:gdLst>
              <a:gd name="T0" fmla="*/ 74327586 w 76"/>
              <a:gd name="T1" fmla="*/ 83167867 h 47"/>
              <a:gd name="T2" fmla="*/ 10617994 w 76"/>
              <a:gd name="T3" fmla="*/ 41583934 h 47"/>
              <a:gd name="T4" fmla="*/ 106181567 w 76"/>
              <a:gd name="T5" fmla="*/ 13861818 h 47"/>
              <a:gd name="T6" fmla="*/ 153963353 w 76"/>
              <a:gd name="T7" fmla="*/ 0 h 47"/>
              <a:gd name="T8" fmla="*/ 185817335 w 76"/>
              <a:gd name="T9" fmla="*/ 41583934 h 47"/>
              <a:gd name="T10" fmla="*/ 74327586 w 76"/>
              <a:gd name="T11" fmla="*/ 83167867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31" name="Freeform 83"/>
          <p:cNvSpPr>
            <a:spLocks/>
          </p:cNvSpPr>
          <p:nvPr/>
        </p:nvSpPr>
        <p:spPr bwMode="auto">
          <a:xfrm>
            <a:off x="3563938" y="3235325"/>
            <a:ext cx="1492250" cy="1384300"/>
          </a:xfrm>
          <a:custGeom>
            <a:avLst/>
            <a:gdLst>
              <a:gd name="T0" fmla="*/ 622605518 w 938"/>
              <a:gd name="T1" fmla="*/ 2525434 h 871"/>
              <a:gd name="T2" fmla="*/ 652975510 w 938"/>
              <a:gd name="T3" fmla="*/ 47992775 h 871"/>
              <a:gd name="T4" fmla="*/ 698532088 w 938"/>
              <a:gd name="T5" fmla="*/ 63148556 h 871"/>
              <a:gd name="T6" fmla="*/ 759273663 w 938"/>
              <a:gd name="T7" fmla="*/ 154083238 h 871"/>
              <a:gd name="T8" fmla="*/ 804830242 w 938"/>
              <a:gd name="T9" fmla="*/ 290483673 h 871"/>
              <a:gd name="T10" fmla="*/ 926314983 w 938"/>
              <a:gd name="T11" fmla="*/ 411729917 h 871"/>
              <a:gd name="T12" fmla="*/ 1154096287 w 938"/>
              <a:gd name="T13" fmla="*/ 502663011 h 871"/>
              <a:gd name="T14" fmla="*/ 1336322602 w 938"/>
              <a:gd name="T15" fmla="*/ 563286133 h 871"/>
              <a:gd name="T16" fmla="*/ 1852629966 w 938"/>
              <a:gd name="T17" fmla="*/ 487507230 h 871"/>
              <a:gd name="T18" fmla="*/ 1807073387 w 938"/>
              <a:gd name="T19" fmla="*/ 623909255 h 871"/>
              <a:gd name="T20" fmla="*/ 1776701804 w 938"/>
              <a:gd name="T21" fmla="*/ 714842348 h 871"/>
              <a:gd name="T22" fmla="*/ 1807073387 w 938"/>
              <a:gd name="T23" fmla="*/ 896711714 h 871"/>
              <a:gd name="T24" fmla="*/ 2147483647 w 938"/>
              <a:gd name="T25" fmla="*/ 1154356804 h 871"/>
              <a:gd name="T26" fmla="*/ 2147483647 w 938"/>
              <a:gd name="T27" fmla="*/ 1184668365 h 871"/>
              <a:gd name="T28" fmla="*/ 2147483647 w 938"/>
              <a:gd name="T29" fmla="*/ 1290758828 h 871"/>
              <a:gd name="T30" fmla="*/ 1928556537 w 938"/>
              <a:gd name="T31" fmla="*/ 1366537730 h 871"/>
              <a:gd name="T32" fmla="*/ 1670403650 w 938"/>
              <a:gd name="T33" fmla="*/ 1502938165 h 871"/>
              <a:gd name="T34" fmla="*/ 1548920501 w 938"/>
              <a:gd name="T35" fmla="*/ 1578717068 h 871"/>
              <a:gd name="T36" fmla="*/ 1457807343 w 938"/>
              <a:gd name="T37" fmla="*/ 1654494381 h 871"/>
              <a:gd name="T38" fmla="*/ 1321137606 w 938"/>
              <a:gd name="T39" fmla="*/ 1760584844 h 871"/>
              <a:gd name="T40" fmla="*/ 1184467869 w 938"/>
              <a:gd name="T41" fmla="*/ 1942452621 h 871"/>
              <a:gd name="T42" fmla="*/ 1093354712 w 938"/>
              <a:gd name="T43" fmla="*/ 2147483647 h 871"/>
              <a:gd name="T44" fmla="*/ 1032613137 w 938"/>
              <a:gd name="T45" fmla="*/ 1881829499 h 871"/>
              <a:gd name="T46" fmla="*/ 865573408 w 938"/>
              <a:gd name="T47" fmla="*/ 1745429064 h 871"/>
              <a:gd name="T48" fmla="*/ 713718675 w 938"/>
              <a:gd name="T49" fmla="*/ 1518093946 h 871"/>
              <a:gd name="T50" fmla="*/ 379637627 w 938"/>
              <a:gd name="T51" fmla="*/ 1260447267 h 871"/>
              <a:gd name="T52" fmla="*/ 0 w 938"/>
              <a:gd name="T53" fmla="*/ 1260447267 h 871"/>
              <a:gd name="T54" fmla="*/ 182226316 w 938"/>
              <a:gd name="T55" fmla="*/ 1139202613 h 871"/>
              <a:gd name="T56" fmla="*/ 212596308 w 938"/>
              <a:gd name="T57" fmla="*/ 1048267930 h 871"/>
              <a:gd name="T58" fmla="*/ 288524469 w 938"/>
              <a:gd name="T59" fmla="*/ 957333247 h 871"/>
              <a:gd name="T60" fmla="*/ 410007619 w 938"/>
              <a:gd name="T61" fmla="*/ 836088592 h 871"/>
              <a:gd name="T62" fmla="*/ 531492360 w 938"/>
              <a:gd name="T63" fmla="*/ 608753474 h 871"/>
              <a:gd name="T64" fmla="*/ 561862352 w 938"/>
              <a:gd name="T65" fmla="*/ 563286133 h 871"/>
              <a:gd name="T66" fmla="*/ 607418931 w 938"/>
              <a:gd name="T67" fmla="*/ 548130352 h 871"/>
              <a:gd name="T68" fmla="*/ 637790514 w 938"/>
              <a:gd name="T69" fmla="*/ 457195669 h 871"/>
              <a:gd name="T70" fmla="*/ 668162096 w 938"/>
              <a:gd name="T71" fmla="*/ 411729917 h 871"/>
              <a:gd name="T72" fmla="*/ 713718675 w 938"/>
              <a:gd name="T73" fmla="*/ 275327893 h 871"/>
              <a:gd name="T74" fmla="*/ 728903671 w 938"/>
              <a:gd name="T75" fmla="*/ 229860552 h 871"/>
              <a:gd name="T76" fmla="*/ 683347092 w 938"/>
              <a:gd name="T77" fmla="*/ 108615897 h 871"/>
              <a:gd name="T78" fmla="*/ 622605518 w 938"/>
              <a:gd name="T79" fmla="*/ 2525434 h 87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8"/>
              <a:gd name="T121" fmla="*/ 0 h 871"/>
              <a:gd name="T122" fmla="*/ 938 w 938"/>
              <a:gd name="T123" fmla="*/ 871 h 87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8" h="871">
                <a:moveTo>
                  <a:pt x="246" y="1"/>
                </a:moveTo>
                <a:cubicBezTo>
                  <a:pt x="250" y="7"/>
                  <a:pt x="252" y="14"/>
                  <a:pt x="258" y="19"/>
                </a:cubicBezTo>
                <a:cubicBezTo>
                  <a:pt x="263" y="23"/>
                  <a:pt x="272" y="21"/>
                  <a:pt x="276" y="25"/>
                </a:cubicBezTo>
                <a:cubicBezTo>
                  <a:pt x="286" y="35"/>
                  <a:pt x="292" y="49"/>
                  <a:pt x="300" y="61"/>
                </a:cubicBezTo>
                <a:cubicBezTo>
                  <a:pt x="311" y="77"/>
                  <a:pt x="302" y="104"/>
                  <a:pt x="318" y="115"/>
                </a:cubicBezTo>
                <a:cubicBezTo>
                  <a:pt x="339" y="129"/>
                  <a:pt x="348" y="148"/>
                  <a:pt x="366" y="163"/>
                </a:cubicBezTo>
                <a:cubicBezTo>
                  <a:pt x="397" y="190"/>
                  <a:pt x="417" y="193"/>
                  <a:pt x="456" y="199"/>
                </a:cubicBezTo>
                <a:cubicBezTo>
                  <a:pt x="479" y="215"/>
                  <a:pt x="500" y="217"/>
                  <a:pt x="528" y="223"/>
                </a:cubicBezTo>
                <a:cubicBezTo>
                  <a:pt x="598" y="209"/>
                  <a:pt x="660" y="193"/>
                  <a:pt x="732" y="193"/>
                </a:cubicBezTo>
                <a:cubicBezTo>
                  <a:pt x="726" y="211"/>
                  <a:pt x="720" y="229"/>
                  <a:pt x="714" y="247"/>
                </a:cubicBezTo>
                <a:cubicBezTo>
                  <a:pt x="710" y="259"/>
                  <a:pt x="702" y="283"/>
                  <a:pt x="702" y="283"/>
                </a:cubicBezTo>
                <a:cubicBezTo>
                  <a:pt x="704" y="300"/>
                  <a:pt x="704" y="335"/>
                  <a:pt x="714" y="355"/>
                </a:cubicBezTo>
                <a:cubicBezTo>
                  <a:pt x="754" y="434"/>
                  <a:pt x="838" y="450"/>
                  <a:pt x="918" y="457"/>
                </a:cubicBezTo>
                <a:cubicBezTo>
                  <a:pt x="938" y="464"/>
                  <a:pt x="936" y="457"/>
                  <a:pt x="936" y="469"/>
                </a:cubicBezTo>
                <a:cubicBezTo>
                  <a:pt x="909" y="478"/>
                  <a:pt x="890" y="502"/>
                  <a:pt x="864" y="511"/>
                </a:cubicBezTo>
                <a:cubicBezTo>
                  <a:pt x="831" y="522"/>
                  <a:pt x="795" y="529"/>
                  <a:pt x="762" y="541"/>
                </a:cubicBezTo>
                <a:cubicBezTo>
                  <a:pt x="725" y="555"/>
                  <a:pt x="698" y="582"/>
                  <a:pt x="660" y="595"/>
                </a:cubicBezTo>
                <a:cubicBezTo>
                  <a:pt x="628" y="627"/>
                  <a:pt x="657" y="602"/>
                  <a:pt x="612" y="625"/>
                </a:cubicBezTo>
                <a:cubicBezTo>
                  <a:pt x="586" y="638"/>
                  <a:pt x="600" y="636"/>
                  <a:pt x="576" y="655"/>
                </a:cubicBezTo>
                <a:cubicBezTo>
                  <a:pt x="511" y="705"/>
                  <a:pt x="563" y="656"/>
                  <a:pt x="522" y="697"/>
                </a:cubicBezTo>
                <a:cubicBezTo>
                  <a:pt x="500" y="763"/>
                  <a:pt x="517" y="737"/>
                  <a:pt x="468" y="769"/>
                </a:cubicBezTo>
                <a:cubicBezTo>
                  <a:pt x="444" y="805"/>
                  <a:pt x="432" y="827"/>
                  <a:pt x="432" y="871"/>
                </a:cubicBezTo>
                <a:cubicBezTo>
                  <a:pt x="427" y="827"/>
                  <a:pt x="422" y="787"/>
                  <a:pt x="408" y="745"/>
                </a:cubicBezTo>
                <a:cubicBezTo>
                  <a:pt x="399" y="718"/>
                  <a:pt x="342" y="691"/>
                  <a:pt x="342" y="691"/>
                </a:cubicBezTo>
                <a:cubicBezTo>
                  <a:pt x="330" y="654"/>
                  <a:pt x="305" y="630"/>
                  <a:pt x="282" y="601"/>
                </a:cubicBezTo>
                <a:cubicBezTo>
                  <a:pt x="231" y="536"/>
                  <a:pt x="233" y="527"/>
                  <a:pt x="150" y="499"/>
                </a:cubicBezTo>
                <a:cubicBezTo>
                  <a:pt x="103" y="483"/>
                  <a:pt x="50" y="499"/>
                  <a:pt x="0" y="499"/>
                </a:cubicBezTo>
                <a:cubicBezTo>
                  <a:pt x="32" y="491"/>
                  <a:pt x="57" y="484"/>
                  <a:pt x="72" y="451"/>
                </a:cubicBezTo>
                <a:cubicBezTo>
                  <a:pt x="77" y="439"/>
                  <a:pt x="75" y="424"/>
                  <a:pt x="84" y="415"/>
                </a:cubicBezTo>
                <a:cubicBezTo>
                  <a:pt x="95" y="404"/>
                  <a:pt x="103" y="390"/>
                  <a:pt x="114" y="379"/>
                </a:cubicBezTo>
                <a:cubicBezTo>
                  <a:pt x="131" y="362"/>
                  <a:pt x="148" y="352"/>
                  <a:pt x="162" y="331"/>
                </a:cubicBezTo>
                <a:cubicBezTo>
                  <a:pt x="172" y="292"/>
                  <a:pt x="176" y="264"/>
                  <a:pt x="210" y="241"/>
                </a:cubicBezTo>
                <a:cubicBezTo>
                  <a:pt x="214" y="235"/>
                  <a:pt x="216" y="228"/>
                  <a:pt x="222" y="223"/>
                </a:cubicBezTo>
                <a:cubicBezTo>
                  <a:pt x="227" y="219"/>
                  <a:pt x="236" y="222"/>
                  <a:pt x="240" y="217"/>
                </a:cubicBezTo>
                <a:cubicBezTo>
                  <a:pt x="247" y="207"/>
                  <a:pt x="248" y="193"/>
                  <a:pt x="252" y="181"/>
                </a:cubicBezTo>
                <a:cubicBezTo>
                  <a:pt x="254" y="174"/>
                  <a:pt x="261" y="170"/>
                  <a:pt x="264" y="163"/>
                </a:cubicBezTo>
                <a:cubicBezTo>
                  <a:pt x="272" y="146"/>
                  <a:pt x="276" y="127"/>
                  <a:pt x="282" y="109"/>
                </a:cubicBezTo>
                <a:cubicBezTo>
                  <a:pt x="284" y="103"/>
                  <a:pt x="288" y="91"/>
                  <a:pt x="288" y="91"/>
                </a:cubicBezTo>
                <a:cubicBezTo>
                  <a:pt x="274" y="20"/>
                  <a:pt x="292" y="94"/>
                  <a:pt x="270" y="43"/>
                </a:cubicBezTo>
                <a:cubicBezTo>
                  <a:pt x="251" y="0"/>
                  <a:pt x="271" y="14"/>
                  <a:pt x="246" y="1"/>
                </a:cubicBezTo>
                <a:close/>
              </a:path>
            </a:pathLst>
          </a:custGeom>
          <a:solidFill>
            <a:srgbClr val="F8A6EA"/>
          </a:solidFill>
          <a:ln w="9525">
            <a:solidFill>
              <a:schemeClr val="tx1"/>
            </a:solidFill>
            <a:round/>
            <a:headEnd/>
            <a:tailEnd/>
          </a:ln>
        </p:spPr>
        <p:txBody>
          <a:bodyPr>
            <a:prstTxWarp prst="textNoShape">
              <a:avLst/>
            </a:prstTxWarp>
          </a:bodyPr>
          <a:lstStyle/>
          <a:p>
            <a:endParaRPr lang="en-US"/>
          </a:p>
        </p:txBody>
      </p:sp>
      <p:sp>
        <p:nvSpPr>
          <p:cNvPr id="53332" name="Oval 84"/>
          <p:cNvSpPr>
            <a:spLocks noChangeArrowheads="1"/>
          </p:cNvSpPr>
          <p:nvPr/>
        </p:nvSpPr>
        <p:spPr bwMode="auto">
          <a:xfrm>
            <a:off x="4116388" y="3965575"/>
            <a:ext cx="273050" cy="182563"/>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53333" name="Freeform 85"/>
          <p:cNvSpPr>
            <a:spLocks/>
          </p:cNvSpPr>
          <p:nvPr/>
        </p:nvSpPr>
        <p:spPr bwMode="auto">
          <a:xfrm>
            <a:off x="4298950" y="4148138"/>
            <a:ext cx="146050" cy="47625"/>
          </a:xfrm>
          <a:custGeom>
            <a:avLst/>
            <a:gdLst>
              <a:gd name="T0" fmla="*/ 0 w 92"/>
              <a:gd name="T1" fmla="*/ 70120422 h 29"/>
              <a:gd name="T2" fmla="*/ 15120938 w 92"/>
              <a:gd name="T3" fmla="*/ 21575767 h 29"/>
              <a:gd name="T4" fmla="*/ 120967500 w 92"/>
              <a:gd name="T5" fmla="*/ 70120422 h 29"/>
              <a:gd name="T6" fmla="*/ 0 w 92"/>
              <a:gd name="T7" fmla="*/ 70120422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334" name="Freeform 86"/>
          <p:cNvSpPr>
            <a:spLocks/>
          </p:cNvSpPr>
          <p:nvPr/>
        </p:nvSpPr>
        <p:spPr bwMode="auto">
          <a:xfrm>
            <a:off x="4116388" y="4148138"/>
            <a:ext cx="146050" cy="47625"/>
          </a:xfrm>
          <a:custGeom>
            <a:avLst/>
            <a:gdLst>
              <a:gd name="T0" fmla="*/ 0 w 92"/>
              <a:gd name="T1" fmla="*/ 70120422 h 29"/>
              <a:gd name="T2" fmla="*/ 15120938 w 92"/>
              <a:gd name="T3" fmla="*/ 21575767 h 29"/>
              <a:gd name="T4" fmla="*/ 120967500 w 92"/>
              <a:gd name="T5" fmla="*/ 70120422 h 29"/>
              <a:gd name="T6" fmla="*/ 0 w 92"/>
              <a:gd name="T7" fmla="*/ 70120422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335" name="Freeform 87"/>
          <p:cNvSpPr>
            <a:spLocks/>
          </p:cNvSpPr>
          <p:nvPr/>
        </p:nvSpPr>
        <p:spPr bwMode="auto">
          <a:xfrm>
            <a:off x="4206875" y="4238625"/>
            <a:ext cx="147638" cy="47625"/>
          </a:xfrm>
          <a:custGeom>
            <a:avLst/>
            <a:gdLst>
              <a:gd name="T0" fmla="*/ 0 w 92"/>
              <a:gd name="T1" fmla="*/ 70120422 h 29"/>
              <a:gd name="T2" fmla="*/ 15452242 w 92"/>
              <a:gd name="T3" fmla="*/ 21575767 h 29"/>
              <a:gd name="T4" fmla="*/ 123613125 w 92"/>
              <a:gd name="T5" fmla="*/ 70120422 h 29"/>
              <a:gd name="T6" fmla="*/ 0 w 92"/>
              <a:gd name="T7" fmla="*/ 70120422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336" name="Freeform 88"/>
          <p:cNvSpPr>
            <a:spLocks/>
          </p:cNvSpPr>
          <p:nvPr/>
        </p:nvSpPr>
        <p:spPr bwMode="auto">
          <a:xfrm>
            <a:off x="4481513" y="3878263"/>
            <a:ext cx="146050" cy="42862"/>
          </a:xfrm>
          <a:custGeom>
            <a:avLst/>
            <a:gdLst>
              <a:gd name="T0" fmla="*/ 0 w 92"/>
              <a:gd name="T1" fmla="*/ 56796584 h 29"/>
              <a:gd name="T2" fmla="*/ 15120938 w 92"/>
              <a:gd name="T3" fmla="*/ 17475872 h 29"/>
              <a:gd name="T4" fmla="*/ 120967500 w 92"/>
              <a:gd name="T5" fmla="*/ 56796584 h 29"/>
              <a:gd name="T6" fmla="*/ 0 w 92"/>
              <a:gd name="T7" fmla="*/ 56796584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337" name="Freeform 89"/>
          <p:cNvSpPr>
            <a:spLocks/>
          </p:cNvSpPr>
          <p:nvPr/>
        </p:nvSpPr>
        <p:spPr bwMode="auto">
          <a:xfrm>
            <a:off x="4664075" y="3965575"/>
            <a:ext cx="146050" cy="42863"/>
          </a:xfrm>
          <a:custGeom>
            <a:avLst/>
            <a:gdLst>
              <a:gd name="T0" fmla="*/ 0 w 92"/>
              <a:gd name="T1" fmla="*/ 56799387 h 29"/>
              <a:gd name="T2" fmla="*/ 15120938 w 92"/>
              <a:gd name="T3" fmla="*/ 17476280 h 29"/>
              <a:gd name="T4" fmla="*/ 120967500 w 92"/>
              <a:gd name="T5" fmla="*/ 56799387 h 29"/>
              <a:gd name="T6" fmla="*/ 0 w 92"/>
              <a:gd name="T7" fmla="*/ 56799387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338" name="Freeform 90"/>
          <p:cNvSpPr>
            <a:spLocks/>
          </p:cNvSpPr>
          <p:nvPr/>
        </p:nvSpPr>
        <p:spPr bwMode="auto">
          <a:xfrm>
            <a:off x="4481513" y="4056063"/>
            <a:ext cx="146050" cy="47625"/>
          </a:xfrm>
          <a:custGeom>
            <a:avLst/>
            <a:gdLst>
              <a:gd name="T0" fmla="*/ 0 w 92"/>
              <a:gd name="T1" fmla="*/ 70120422 h 29"/>
              <a:gd name="T2" fmla="*/ 15120938 w 92"/>
              <a:gd name="T3" fmla="*/ 21575767 h 29"/>
              <a:gd name="T4" fmla="*/ 120967500 w 92"/>
              <a:gd name="T5" fmla="*/ 70120422 h 29"/>
              <a:gd name="T6" fmla="*/ 0 w 92"/>
              <a:gd name="T7" fmla="*/ 70120422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339" name="Freeform 91"/>
          <p:cNvSpPr>
            <a:spLocks/>
          </p:cNvSpPr>
          <p:nvPr/>
        </p:nvSpPr>
        <p:spPr bwMode="auto">
          <a:xfrm>
            <a:off x="2012950" y="3235325"/>
            <a:ext cx="1487488" cy="1384300"/>
          </a:xfrm>
          <a:custGeom>
            <a:avLst/>
            <a:gdLst>
              <a:gd name="T0" fmla="*/ 618638013 w 938"/>
              <a:gd name="T1" fmla="*/ 2525434 h 871"/>
              <a:gd name="T2" fmla="*/ 648814355 w 938"/>
              <a:gd name="T3" fmla="*/ 47992775 h 871"/>
              <a:gd name="T4" fmla="*/ 694081248 w 938"/>
              <a:gd name="T5" fmla="*/ 63148556 h 871"/>
              <a:gd name="T6" fmla="*/ 754435518 w 938"/>
              <a:gd name="T7" fmla="*/ 154083238 h 871"/>
              <a:gd name="T8" fmla="*/ 799702411 w 938"/>
              <a:gd name="T9" fmla="*/ 290483673 h 871"/>
              <a:gd name="T10" fmla="*/ 920412537 w 938"/>
              <a:gd name="T11" fmla="*/ 411729917 h 871"/>
              <a:gd name="T12" fmla="*/ 1146742241 w 938"/>
              <a:gd name="T13" fmla="*/ 502663011 h 871"/>
              <a:gd name="T14" fmla="*/ 1327808225 w 938"/>
              <a:gd name="T15" fmla="*/ 563286133 h 871"/>
              <a:gd name="T16" fmla="*/ 1840825075 w 938"/>
              <a:gd name="T17" fmla="*/ 487507230 h 871"/>
              <a:gd name="T18" fmla="*/ 1795558183 w 938"/>
              <a:gd name="T19" fmla="*/ 623909255 h 871"/>
              <a:gd name="T20" fmla="*/ 1765380254 w 938"/>
              <a:gd name="T21" fmla="*/ 714842348 h 871"/>
              <a:gd name="T22" fmla="*/ 1795558183 w 938"/>
              <a:gd name="T23" fmla="*/ 896711714 h 871"/>
              <a:gd name="T24" fmla="*/ 2147483647 w 938"/>
              <a:gd name="T25" fmla="*/ 1154356804 h 871"/>
              <a:gd name="T26" fmla="*/ 2147483647 w 938"/>
              <a:gd name="T27" fmla="*/ 1184668365 h 871"/>
              <a:gd name="T28" fmla="*/ 2147483647 w 938"/>
              <a:gd name="T29" fmla="*/ 1290758828 h 871"/>
              <a:gd name="T30" fmla="*/ 1916268310 w 938"/>
              <a:gd name="T31" fmla="*/ 1366537730 h 871"/>
              <a:gd name="T32" fmla="*/ 1659759092 w 938"/>
              <a:gd name="T33" fmla="*/ 1502938165 h 871"/>
              <a:gd name="T34" fmla="*/ 1539050550 w 938"/>
              <a:gd name="T35" fmla="*/ 1578717068 h 871"/>
              <a:gd name="T36" fmla="*/ 1448516766 w 938"/>
              <a:gd name="T37" fmla="*/ 1654494381 h 871"/>
              <a:gd name="T38" fmla="*/ 1312719261 w 938"/>
              <a:gd name="T39" fmla="*/ 1760584844 h 871"/>
              <a:gd name="T40" fmla="*/ 1176920170 w 938"/>
              <a:gd name="T41" fmla="*/ 1942452621 h 871"/>
              <a:gd name="T42" fmla="*/ 1086387971 w 938"/>
              <a:gd name="T43" fmla="*/ 2147483647 h 871"/>
              <a:gd name="T44" fmla="*/ 1026033700 w 938"/>
              <a:gd name="T45" fmla="*/ 1881829499 h 871"/>
              <a:gd name="T46" fmla="*/ 860056681 w 938"/>
              <a:gd name="T47" fmla="*/ 1745429064 h 871"/>
              <a:gd name="T48" fmla="*/ 709170212 w 938"/>
              <a:gd name="T49" fmla="*/ 1518093946 h 871"/>
              <a:gd name="T50" fmla="*/ 377217759 w 938"/>
              <a:gd name="T51" fmla="*/ 1260447267 h 871"/>
              <a:gd name="T52" fmla="*/ 0 w 938"/>
              <a:gd name="T53" fmla="*/ 1260447267 h 871"/>
              <a:gd name="T54" fmla="*/ 181064398 w 938"/>
              <a:gd name="T55" fmla="*/ 1139202613 h 871"/>
              <a:gd name="T56" fmla="*/ 211242326 w 938"/>
              <a:gd name="T57" fmla="*/ 1048267930 h 871"/>
              <a:gd name="T58" fmla="*/ 286685560 w 938"/>
              <a:gd name="T59" fmla="*/ 957333247 h 871"/>
              <a:gd name="T60" fmla="*/ 407395687 w 938"/>
              <a:gd name="T61" fmla="*/ 836088592 h 871"/>
              <a:gd name="T62" fmla="*/ 528105814 w 938"/>
              <a:gd name="T63" fmla="*/ 608753474 h 871"/>
              <a:gd name="T64" fmla="*/ 558282157 w 938"/>
              <a:gd name="T65" fmla="*/ 563286133 h 871"/>
              <a:gd name="T66" fmla="*/ 603549049 w 938"/>
              <a:gd name="T67" fmla="*/ 548130352 h 871"/>
              <a:gd name="T68" fmla="*/ 633726977 w 938"/>
              <a:gd name="T69" fmla="*/ 457195669 h 871"/>
              <a:gd name="T70" fmla="*/ 663903319 w 938"/>
              <a:gd name="T71" fmla="*/ 411729917 h 871"/>
              <a:gd name="T72" fmla="*/ 709170212 w 938"/>
              <a:gd name="T73" fmla="*/ 275327893 h 871"/>
              <a:gd name="T74" fmla="*/ 724259176 w 938"/>
              <a:gd name="T75" fmla="*/ 229860552 h 871"/>
              <a:gd name="T76" fmla="*/ 678992284 w 938"/>
              <a:gd name="T77" fmla="*/ 108615897 h 871"/>
              <a:gd name="T78" fmla="*/ 618638013 w 938"/>
              <a:gd name="T79" fmla="*/ 2525434 h 87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8"/>
              <a:gd name="T121" fmla="*/ 0 h 871"/>
              <a:gd name="T122" fmla="*/ 938 w 938"/>
              <a:gd name="T123" fmla="*/ 871 h 87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8" h="871">
                <a:moveTo>
                  <a:pt x="246" y="1"/>
                </a:moveTo>
                <a:cubicBezTo>
                  <a:pt x="250" y="7"/>
                  <a:pt x="252" y="14"/>
                  <a:pt x="258" y="19"/>
                </a:cubicBezTo>
                <a:cubicBezTo>
                  <a:pt x="263" y="23"/>
                  <a:pt x="272" y="21"/>
                  <a:pt x="276" y="25"/>
                </a:cubicBezTo>
                <a:cubicBezTo>
                  <a:pt x="286" y="35"/>
                  <a:pt x="292" y="49"/>
                  <a:pt x="300" y="61"/>
                </a:cubicBezTo>
                <a:cubicBezTo>
                  <a:pt x="311" y="77"/>
                  <a:pt x="302" y="104"/>
                  <a:pt x="318" y="115"/>
                </a:cubicBezTo>
                <a:cubicBezTo>
                  <a:pt x="339" y="129"/>
                  <a:pt x="348" y="148"/>
                  <a:pt x="366" y="163"/>
                </a:cubicBezTo>
                <a:cubicBezTo>
                  <a:pt x="397" y="190"/>
                  <a:pt x="417" y="193"/>
                  <a:pt x="456" y="199"/>
                </a:cubicBezTo>
                <a:cubicBezTo>
                  <a:pt x="479" y="215"/>
                  <a:pt x="500" y="217"/>
                  <a:pt x="528" y="223"/>
                </a:cubicBezTo>
                <a:cubicBezTo>
                  <a:pt x="598" y="209"/>
                  <a:pt x="660" y="193"/>
                  <a:pt x="732" y="193"/>
                </a:cubicBezTo>
                <a:cubicBezTo>
                  <a:pt x="726" y="211"/>
                  <a:pt x="720" y="229"/>
                  <a:pt x="714" y="247"/>
                </a:cubicBezTo>
                <a:cubicBezTo>
                  <a:pt x="710" y="259"/>
                  <a:pt x="702" y="283"/>
                  <a:pt x="702" y="283"/>
                </a:cubicBezTo>
                <a:cubicBezTo>
                  <a:pt x="704" y="300"/>
                  <a:pt x="704" y="335"/>
                  <a:pt x="714" y="355"/>
                </a:cubicBezTo>
                <a:cubicBezTo>
                  <a:pt x="754" y="434"/>
                  <a:pt x="838" y="450"/>
                  <a:pt x="918" y="457"/>
                </a:cubicBezTo>
                <a:cubicBezTo>
                  <a:pt x="938" y="464"/>
                  <a:pt x="936" y="457"/>
                  <a:pt x="936" y="469"/>
                </a:cubicBezTo>
                <a:cubicBezTo>
                  <a:pt x="909" y="478"/>
                  <a:pt x="890" y="502"/>
                  <a:pt x="864" y="511"/>
                </a:cubicBezTo>
                <a:cubicBezTo>
                  <a:pt x="831" y="522"/>
                  <a:pt x="795" y="529"/>
                  <a:pt x="762" y="541"/>
                </a:cubicBezTo>
                <a:cubicBezTo>
                  <a:pt x="725" y="555"/>
                  <a:pt x="698" y="582"/>
                  <a:pt x="660" y="595"/>
                </a:cubicBezTo>
                <a:cubicBezTo>
                  <a:pt x="628" y="627"/>
                  <a:pt x="657" y="602"/>
                  <a:pt x="612" y="625"/>
                </a:cubicBezTo>
                <a:cubicBezTo>
                  <a:pt x="586" y="638"/>
                  <a:pt x="600" y="636"/>
                  <a:pt x="576" y="655"/>
                </a:cubicBezTo>
                <a:cubicBezTo>
                  <a:pt x="511" y="705"/>
                  <a:pt x="563" y="656"/>
                  <a:pt x="522" y="697"/>
                </a:cubicBezTo>
                <a:cubicBezTo>
                  <a:pt x="500" y="763"/>
                  <a:pt x="517" y="737"/>
                  <a:pt x="468" y="769"/>
                </a:cubicBezTo>
                <a:cubicBezTo>
                  <a:pt x="444" y="805"/>
                  <a:pt x="432" y="827"/>
                  <a:pt x="432" y="871"/>
                </a:cubicBezTo>
                <a:cubicBezTo>
                  <a:pt x="427" y="827"/>
                  <a:pt x="422" y="787"/>
                  <a:pt x="408" y="745"/>
                </a:cubicBezTo>
                <a:cubicBezTo>
                  <a:pt x="399" y="718"/>
                  <a:pt x="342" y="691"/>
                  <a:pt x="342" y="691"/>
                </a:cubicBezTo>
                <a:cubicBezTo>
                  <a:pt x="330" y="654"/>
                  <a:pt x="305" y="630"/>
                  <a:pt x="282" y="601"/>
                </a:cubicBezTo>
                <a:cubicBezTo>
                  <a:pt x="231" y="536"/>
                  <a:pt x="233" y="527"/>
                  <a:pt x="150" y="499"/>
                </a:cubicBezTo>
                <a:cubicBezTo>
                  <a:pt x="103" y="483"/>
                  <a:pt x="50" y="499"/>
                  <a:pt x="0" y="499"/>
                </a:cubicBezTo>
                <a:cubicBezTo>
                  <a:pt x="32" y="491"/>
                  <a:pt x="57" y="484"/>
                  <a:pt x="72" y="451"/>
                </a:cubicBezTo>
                <a:cubicBezTo>
                  <a:pt x="77" y="439"/>
                  <a:pt x="75" y="424"/>
                  <a:pt x="84" y="415"/>
                </a:cubicBezTo>
                <a:cubicBezTo>
                  <a:pt x="95" y="404"/>
                  <a:pt x="103" y="390"/>
                  <a:pt x="114" y="379"/>
                </a:cubicBezTo>
                <a:cubicBezTo>
                  <a:pt x="131" y="362"/>
                  <a:pt x="148" y="352"/>
                  <a:pt x="162" y="331"/>
                </a:cubicBezTo>
                <a:cubicBezTo>
                  <a:pt x="172" y="292"/>
                  <a:pt x="176" y="264"/>
                  <a:pt x="210" y="241"/>
                </a:cubicBezTo>
                <a:cubicBezTo>
                  <a:pt x="214" y="235"/>
                  <a:pt x="216" y="228"/>
                  <a:pt x="222" y="223"/>
                </a:cubicBezTo>
                <a:cubicBezTo>
                  <a:pt x="227" y="219"/>
                  <a:pt x="236" y="222"/>
                  <a:pt x="240" y="217"/>
                </a:cubicBezTo>
                <a:cubicBezTo>
                  <a:pt x="247" y="207"/>
                  <a:pt x="248" y="193"/>
                  <a:pt x="252" y="181"/>
                </a:cubicBezTo>
                <a:cubicBezTo>
                  <a:pt x="254" y="174"/>
                  <a:pt x="261" y="170"/>
                  <a:pt x="264" y="163"/>
                </a:cubicBezTo>
                <a:cubicBezTo>
                  <a:pt x="272" y="146"/>
                  <a:pt x="276" y="127"/>
                  <a:pt x="282" y="109"/>
                </a:cubicBezTo>
                <a:cubicBezTo>
                  <a:pt x="284" y="103"/>
                  <a:pt x="288" y="91"/>
                  <a:pt x="288" y="91"/>
                </a:cubicBezTo>
                <a:cubicBezTo>
                  <a:pt x="274" y="20"/>
                  <a:pt x="292" y="94"/>
                  <a:pt x="270" y="43"/>
                </a:cubicBezTo>
                <a:cubicBezTo>
                  <a:pt x="251" y="0"/>
                  <a:pt x="271" y="14"/>
                  <a:pt x="246" y="1"/>
                </a:cubicBezTo>
                <a:close/>
              </a:path>
            </a:pathLst>
          </a:custGeom>
          <a:solidFill>
            <a:srgbClr val="F8A6EA"/>
          </a:solidFill>
          <a:ln w="9525">
            <a:solidFill>
              <a:schemeClr val="tx1"/>
            </a:solidFill>
            <a:round/>
            <a:headEnd/>
            <a:tailEnd/>
          </a:ln>
        </p:spPr>
        <p:txBody>
          <a:bodyPr>
            <a:prstTxWarp prst="textNoShape">
              <a:avLst/>
            </a:prstTxWarp>
          </a:bodyPr>
          <a:lstStyle/>
          <a:p>
            <a:endParaRPr lang="en-US"/>
          </a:p>
        </p:txBody>
      </p:sp>
      <p:sp>
        <p:nvSpPr>
          <p:cNvPr id="53340" name="Oval 92"/>
          <p:cNvSpPr>
            <a:spLocks noChangeArrowheads="1"/>
          </p:cNvSpPr>
          <p:nvPr/>
        </p:nvSpPr>
        <p:spPr bwMode="auto">
          <a:xfrm>
            <a:off x="2560638" y="3878263"/>
            <a:ext cx="273050" cy="177800"/>
          </a:xfrm>
          <a:prstGeom prst="ellipse">
            <a:avLst/>
          </a:prstGeom>
          <a:solidFill>
            <a:schemeClr val="bg2"/>
          </a:solidFill>
          <a:ln w="9525">
            <a:solidFill>
              <a:schemeClr val="bg2"/>
            </a:solidFill>
            <a:round/>
            <a:headEnd/>
            <a:tailEnd/>
          </a:ln>
        </p:spPr>
        <p:txBody>
          <a:bodyPr wrap="none" anchor="ctr">
            <a:prstTxWarp prst="textNoShape">
              <a:avLst/>
            </a:prstTxWarp>
          </a:bodyPr>
          <a:lstStyle/>
          <a:p>
            <a:endParaRPr lang="en-US"/>
          </a:p>
        </p:txBody>
      </p:sp>
      <p:sp>
        <p:nvSpPr>
          <p:cNvPr id="53341" name="Freeform 93"/>
          <p:cNvSpPr>
            <a:spLocks/>
          </p:cNvSpPr>
          <p:nvPr/>
        </p:nvSpPr>
        <p:spPr bwMode="auto">
          <a:xfrm>
            <a:off x="2560638" y="3690938"/>
            <a:ext cx="146050" cy="47625"/>
          </a:xfrm>
          <a:custGeom>
            <a:avLst/>
            <a:gdLst>
              <a:gd name="T0" fmla="*/ 0 w 92"/>
              <a:gd name="T1" fmla="*/ 70120422 h 29"/>
              <a:gd name="T2" fmla="*/ 15120938 w 92"/>
              <a:gd name="T3" fmla="*/ 21575767 h 29"/>
              <a:gd name="T4" fmla="*/ 120967500 w 92"/>
              <a:gd name="T5" fmla="*/ 70120422 h 29"/>
              <a:gd name="T6" fmla="*/ 0 w 92"/>
              <a:gd name="T7" fmla="*/ 70120422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342" name="Freeform 94"/>
          <p:cNvSpPr>
            <a:spLocks/>
          </p:cNvSpPr>
          <p:nvPr/>
        </p:nvSpPr>
        <p:spPr bwMode="auto">
          <a:xfrm>
            <a:off x="2928938" y="3786188"/>
            <a:ext cx="142875" cy="44450"/>
          </a:xfrm>
          <a:custGeom>
            <a:avLst/>
            <a:gdLst>
              <a:gd name="T0" fmla="*/ 0 w 92"/>
              <a:gd name="T1" fmla="*/ 61083497 h 29"/>
              <a:gd name="T2" fmla="*/ 14470753 w 92"/>
              <a:gd name="T3" fmla="*/ 18794686 h 29"/>
              <a:gd name="T4" fmla="*/ 115764469 w 92"/>
              <a:gd name="T5" fmla="*/ 61083497 h 29"/>
              <a:gd name="T6" fmla="*/ 0 w 92"/>
              <a:gd name="T7" fmla="*/ 61083497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343" name="Freeform 95"/>
          <p:cNvSpPr>
            <a:spLocks/>
          </p:cNvSpPr>
          <p:nvPr/>
        </p:nvSpPr>
        <p:spPr bwMode="auto">
          <a:xfrm>
            <a:off x="2743200" y="3690938"/>
            <a:ext cx="146050" cy="47625"/>
          </a:xfrm>
          <a:custGeom>
            <a:avLst/>
            <a:gdLst>
              <a:gd name="T0" fmla="*/ 0 w 92"/>
              <a:gd name="T1" fmla="*/ 70120422 h 29"/>
              <a:gd name="T2" fmla="*/ 15120938 w 92"/>
              <a:gd name="T3" fmla="*/ 21575767 h 29"/>
              <a:gd name="T4" fmla="*/ 120967500 w 92"/>
              <a:gd name="T5" fmla="*/ 70120422 h 29"/>
              <a:gd name="T6" fmla="*/ 0 w 92"/>
              <a:gd name="T7" fmla="*/ 70120422 h 29"/>
              <a:gd name="T8" fmla="*/ 0 60000 65536"/>
              <a:gd name="T9" fmla="*/ 0 60000 65536"/>
              <a:gd name="T10" fmla="*/ 0 60000 65536"/>
              <a:gd name="T11" fmla="*/ 0 60000 65536"/>
              <a:gd name="T12" fmla="*/ 0 w 92"/>
              <a:gd name="T13" fmla="*/ 0 h 29"/>
              <a:gd name="T14" fmla="*/ 92 w 92"/>
              <a:gd name="T15" fmla="*/ 29 h 29"/>
            </a:gdLst>
            <a:ahLst/>
            <a:cxnLst>
              <a:cxn ang="T8">
                <a:pos x="T0" y="T1"/>
              </a:cxn>
              <a:cxn ang="T9">
                <a:pos x="T2" y="T3"/>
              </a:cxn>
              <a:cxn ang="T10">
                <a:pos x="T4" y="T5"/>
              </a:cxn>
              <a:cxn ang="T11">
                <a:pos x="T6" y="T7"/>
              </a:cxn>
            </a:cxnLst>
            <a:rect l="T12" t="T13" r="T14" b="T15"/>
            <a:pathLst>
              <a:path w="92" h="29">
                <a:moveTo>
                  <a:pt x="0" y="26"/>
                </a:moveTo>
                <a:cubicBezTo>
                  <a:pt x="2" y="20"/>
                  <a:pt x="0" y="9"/>
                  <a:pt x="6" y="8"/>
                </a:cubicBezTo>
                <a:cubicBezTo>
                  <a:pt x="52" y="0"/>
                  <a:pt x="92" y="18"/>
                  <a:pt x="48" y="26"/>
                </a:cubicBezTo>
                <a:cubicBezTo>
                  <a:pt x="32" y="29"/>
                  <a:pt x="16" y="26"/>
                  <a:pt x="0" y="26"/>
                </a:cubicBezTo>
                <a:close/>
              </a:path>
            </a:pathLst>
          </a:custGeom>
          <a:solidFill>
            <a:schemeClr val="bg1"/>
          </a:solidFill>
          <a:ln w="9525">
            <a:solidFill>
              <a:schemeClr val="tx1"/>
            </a:solidFill>
            <a:round/>
            <a:headEnd/>
            <a:tailEnd/>
          </a:ln>
        </p:spPr>
        <p:txBody>
          <a:bodyPr>
            <a:prstTxWarp prst="textNoShape">
              <a:avLst/>
            </a:prstTxWarp>
          </a:bodyPr>
          <a:lstStyle/>
          <a:p>
            <a:endParaRPr lang="en-US"/>
          </a:p>
        </p:txBody>
      </p:sp>
      <p:sp>
        <p:nvSpPr>
          <p:cNvPr id="53344" name="Freeform 96"/>
          <p:cNvSpPr>
            <a:spLocks/>
          </p:cNvSpPr>
          <p:nvPr/>
        </p:nvSpPr>
        <p:spPr bwMode="auto">
          <a:xfrm>
            <a:off x="4191000" y="5321300"/>
            <a:ext cx="1489075" cy="1384300"/>
          </a:xfrm>
          <a:custGeom>
            <a:avLst/>
            <a:gdLst>
              <a:gd name="T0" fmla="*/ 619958438 w 938"/>
              <a:gd name="T1" fmla="*/ 2525434 h 871"/>
              <a:gd name="T2" fmla="*/ 650200313 w 938"/>
              <a:gd name="T3" fmla="*/ 47992775 h 871"/>
              <a:gd name="T4" fmla="*/ 695563125 w 938"/>
              <a:gd name="T5" fmla="*/ 63148556 h 871"/>
              <a:gd name="T6" fmla="*/ 756046875 w 938"/>
              <a:gd name="T7" fmla="*/ 154083238 h 871"/>
              <a:gd name="T8" fmla="*/ 801409688 w 938"/>
              <a:gd name="T9" fmla="*/ 290483673 h 871"/>
              <a:gd name="T10" fmla="*/ 922377188 w 938"/>
              <a:gd name="T11" fmla="*/ 411729917 h 871"/>
              <a:gd name="T12" fmla="*/ 1149191250 w 938"/>
              <a:gd name="T13" fmla="*/ 502663011 h 871"/>
              <a:gd name="T14" fmla="*/ 1330642500 w 938"/>
              <a:gd name="T15" fmla="*/ 563286133 h 871"/>
              <a:gd name="T16" fmla="*/ 1844754375 w 938"/>
              <a:gd name="T17" fmla="*/ 487507230 h 871"/>
              <a:gd name="T18" fmla="*/ 1799391563 w 938"/>
              <a:gd name="T19" fmla="*/ 623909255 h 871"/>
              <a:gd name="T20" fmla="*/ 1769149688 w 938"/>
              <a:gd name="T21" fmla="*/ 714842348 h 871"/>
              <a:gd name="T22" fmla="*/ 1799391563 w 938"/>
              <a:gd name="T23" fmla="*/ 896711714 h 871"/>
              <a:gd name="T24" fmla="*/ 2147483647 w 938"/>
              <a:gd name="T25" fmla="*/ 1154356804 h 871"/>
              <a:gd name="T26" fmla="*/ 2147483647 w 938"/>
              <a:gd name="T27" fmla="*/ 1184668365 h 871"/>
              <a:gd name="T28" fmla="*/ 2147483647 w 938"/>
              <a:gd name="T29" fmla="*/ 1290758828 h 871"/>
              <a:gd name="T30" fmla="*/ 1920359063 w 938"/>
              <a:gd name="T31" fmla="*/ 1366537730 h 871"/>
              <a:gd name="T32" fmla="*/ 1663303125 w 938"/>
              <a:gd name="T33" fmla="*/ 1502938165 h 871"/>
              <a:gd name="T34" fmla="*/ 1542335625 w 938"/>
              <a:gd name="T35" fmla="*/ 1578717068 h 871"/>
              <a:gd name="T36" fmla="*/ 1451610000 w 938"/>
              <a:gd name="T37" fmla="*/ 1654494381 h 871"/>
              <a:gd name="T38" fmla="*/ 1315521563 w 938"/>
              <a:gd name="T39" fmla="*/ 1760584844 h 871"/>
              <a:gd name="T40" fmla="*/ 1179433125 w 938"/>
              <a:gd name="T41" fmla="*/ 1942452621 h 871"/>
              <a:gd name="T42" fmla="*/ 1088707500 w 938"/>
              <a:gd name="T43" fmla="*/ 2147483647 h 871"/>
              <a:gd name="T44" fmla="*/ 1028223750 w 938"/>
              <a:gd name="T45" fmla="*/ 1881829499 h 871"/>
              <a:gd name="T46" fmla="*/ 861893438 w 938"/>
              <a:gd name="T47" fmla="*/ 1745429064 h 871"/>
              <a:gd name="T48" fmla="*/ 710684063 w 938"/>
              <a:gd name="T49" fmla="*/ 1518093946 h 871"/>
              <a:gd name="T50" fmla="*/ 378023438 w 938"/>
              <a:gd name="T51" fmla="*/ 1260447267 h 871"/>
              <a:gd name="T52" fmla="*/ 0 w 938"/>
              <a:gd name="T53" fmla="*/ 1260447267 h 871"/>
              <a:gd name="T54" fmla="*/ 181451250 w 938"/>
              <a:gd name="T55" fmla="*/ 1139202613 h 871"/>
              <a:gd name="T56" fmla="*/ 211693125 w 938"/>
              <a:gd name="T57" fmla="*/ 1048267930 h 871"/>
              <a:gd name="T58" fmla="*/ 287297813 w 938"/>
              <a:gd name="T59" fmla="*/ 957333247 h 871"/>
              <a:gd name="T60" fmla="*/ 408265313 w 938"/>
              <a:gd name="T61" fmla="*/ 836088592 h 871"/>
              <a:gd name="T62" fmla="*/ 529232813 w 938"/>
              <a:gd name="T63" fmla="*/ 608753474 h 871"/>
              <a:gd name="T64" fmla="*/ 559474688 w 938"/>
              <a:gd name="T65" fmla="*/ 563286133 h 871"/>
              <a:gd name="T66" fmla="*/ 604837500 w 938"/>
              <a:gd name="T67" fmla="*/ 548130352 h 871"/>
              <a:gd name="T68" fmla="*/ 635079375 w 938"/>
              <a:gd name="T69" fmla="*/ 457195669 h 871"/>
              <a:gd name="T70" fmla="*/ 665321250 w 938"/>
              <a:gd name="T71" fmla="*/ 411729917 h 871"/>
              <a:gd name="T72" fmla="*/ 710684063 w 938"/>
              <a:gd name="T73" fmla="*/ 275327893 h 871"/>
              <a:gd name="T74" fmla="*/ 725805000 w 938"/>
              <a:gd name="T75" fmla="*/ 229860552 h 871"/>
              <a:gd name="T76" fmla="*/ 680442188 w 938"/>
              <a:gd name="T77" fmla="*/ 108615897 h 871"/>
              <a:gd name="T78" fmla="*/ 619958438 w 938"/>
              <a:gd name="T79" fmla="*/ 2525434 h 87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8"/>
              <a:gd name="T121" fmla="*/ 0 h 871"/>
              <a:gd name="T122" fmla="*/ 938 w 938"/>
              <a:gd name="T123" fmla="*/ 871 h 87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8" h="871">
                <a:moveTo>
                  <a:pt x="246" y="1"/>
                </a:moveTo>
                <a:cubicBezTo>
                  <a:pt x="250" y="7"/>
                  <a:pt x="252" y="14"/>
                  <a:pt x="258" y="19"/>
                </a:cubicBezTo>
                <a:cubicBezTo>
                  <a:pt x="263" y="23"/>
                  <a:pt x="272" y="21"/>
                  <a:pt x="276" y="25"/>
                </a:cubicBezTo>
                <a:cubicBezTo>
                  <a:pt x="286" y="35"/>
                  <a:pt x="292" y="49"/>
                  <a:pt x="300" y="61"/>
                </a:cubicBezTo>
                <a:cubicBezTo>
                  <a:pt x="311" y="77"/>
                  <a:pt x="302" y="104"/>
                  <a:pt x="318" y="115"/>
                </a:cubicBezTo>
                <a:cubicBezTo>
                  <a:pt x="339" y="129"/>
                  <a:pt x="348" y="148"/>
                  <a:pt x="366" y="163"/>
                </a:cubicBezTo>
                <a:cubicBezTo>
                  <a:pt x="397" y="190"/>
                  <a:pt x="417" y="193"/>
                  <a:pt x="456" y="199"/>
                </a:cubicBezTo>
                <a:cubicBezTo>
                  <a:pt x="479" y="215"/>
                  <a:pt x="500" y="217"/>
                  <a:pt x="528" y="223"/>
                </a:cubicBezTo>
                <a:cubicBezTo>
                  <a:pt x="598" y="209"/>
                  <a:pt x="660" y="193"/>
                  <a:pt x="732" y="193"/>
                </a:cubicBezTo>
                <a:cubicBezTo>
                  <a:pt x="726" y="211"/>
                  <a:pt x="720" y="229"/>
                  <a:pt x="714" y="247"/>
                </a:cubicBezTo>
                <a:cubicBezTo>
                  <a:pt x="710" y="259"/>
                  <a:pt x="702" y="283"/>
                  <a:pt x="702" y="283"/>
                </a:cubicBezTo>
                <a:cubicBezTo>
                  <a:pt x="704" y="300"/>
                  <a:pt x="704" y="335"/>
                  <a:pt x="714" y="355"/>
                </a:cubicBezTo>
                <a:cubicBezTo>
                  <a:pt x="754" y="434"/>
                  <a:pt x="838" y="450"/>
                  <a:pt x="918" y="457"/>
                </a:cubicBezTo>
                <a:cubicBezTo>
                  <a:pt x="938" y="464"/>
                  <a:pt x="936" y="457"/>
                  <a:pt x="936" y="469"/>
                </a:cubicBezTo>
                <a:cubicBezTo>
                  <a:pt x="909" y="478"/>
                  <a:pt x="890" y="502"/>
                  <a:pt x="864" y="511"/>
                </a:cubicBezTo>
                <a:cubicBezTo>
                  <a:pt x="831" y="522"/>
                  <a:pt x="795" y="529"/>
                  <a:pt x="762" y="541"/>
                </a:cubicBezTo>
                <a:cubicBezTo>
                  <a:pt x="725" y="555"/>
                  <a:pt x="698" y="582"/>
                  <a:pt x="660" y="595"/>
                </a:cubicBezTo>
                <a:cubicBezTo>
                  <a:pt x="628" y="627"/>
                  <a:pt x="657" y="602"/>
                  <a:pt x="612" y="625"/>
                </a:cubicBezTo>
                <a:cubicBezTo>
                  <a:pt x="586" y="638"/>
                  <a:pt x="600" y="636"/>
                  <a:pt x="576" y="655"/>
                </a:cubicBezTo>
                <a:cubicBezTo>
                  <a:pt x="511" y="705"/>
                  <a:pt x="563" y="656"/>
                  <a:pt x="522" y="697"/>
                </a:cubicBezTo>
                <a:cubicBezTo>
                  <a:pt x="500" y="763"/>
                  <a:pt x="517" y="737"/>
                  <a:pt x="468" y="769"/>
                </a:cubicBezTo>
                <a:cubicBezTo>
                  <a:pt x="444" y="805"/>
                  <a:pt x="432" y="827"/>
                  <a:pt x="432" y="871"/>
                </a:cubicBezTo>
                <a:cubicBezTo>
                  <a:pt x="427" y="827"/>
                  <a:pt x="422" y="787"/>
                  <a:pt x="408" y="745"/>
                </a:cubicBezTo>
                <a:cubicBezTo>
                  <a:pt x="399" y="718"/>
                  <a:pt x="342" y="691"/>
                  <a:pt x="342" y="691"/>
                </a:cubicBezTo>
                <a:cubicBezTo>
                  <a:pt x="330" y="654"/>
                  <a:pt x="305" y="630"/>
                  <a:pt x="282" y="601"/>
                </a:cubicBezTo>
                <a:cubicBezTo>
                  <a:pt x="231" y="536"/>
                  <a:pt x="233" y="527"/>
                  <a:pt x="150" y="499"/>
                </a:cubicBezTo>
                <a:cubicBezTo>
                  <a:pt x="103" y="483"/>
                  <a:pt x="50" y="499"/>
                  <a:pt x="0" y="499"/>
                </a:cubicBezTo>
                <a:cubicBezTo>
                  <a:pt x="32" y="491"/>
                  <a:pt x="57" y="484"/>
                  <a:pt x="72" y="451"/>
                </a:cubicBezTo>
                <a:cubicBezTo>
                  <a:pt x="77" y="439"/>
                  <a:pt x="75" y="424"/>
                  <a:pt x="84" y="415"/>
                </a:cubicBezTo>
                <a:cubicBezTo>
                  <a:pt x="95" y="404"/>
                  <a:pt x="103" y="390"/>
                  <a:pt x="114" y="379"/>
                </a:cubicBezTo>
                <a:cubicBezTo>
                  <a:pt x="131" y="362"/>
                  <a:pt x="148" y="352"/>
                  <a:pt x="162" y="331"/>
                </a:cubicBezTo>
                <a:cubicBezTo>
                  <a:pt x="172" y="292"/>
                  <a:pt x="176" y="264"/>
                  <a:pt x="210" y="241"/>
                </a:cubicBezTo>
                <a:cubicBezTo>
                  <a:pt x="214" y="235"/>
                  <a:pt x="216" y="228"/>
                  <a:pt x="222" y="223"/>
                </a:cubicBezTo>
                <a:cubicBezTo>
                  <a:pt x="227" y="219"/>
                  <a:pt x="236" y="222"/>
                  <a:pt x="240" y="217"/>
                </a:cubicBezTo>
                <a:cubicBezTo>
                  <a:pt x="247" y="207"/>
                  <a:pt x="248" y="193"/>
                  <a:pt x="252" y="181"/>
                </a:cubicBezTo>
                <a:cubicBezTo>
                  <a:pt x="254" y="174"/>
                  <a:pt x="261" y="170"/>
                  <a:pt x="264" y="163"/>
                </a:cubicBezTo>
                <a:cubicBezTo>
                  <a:pt x="272" y="146"/>
                  <a:pt x="276" y="127"/>
                  <a:pt x="282" y="109"/>
                </a:cubicBezTo>
                <a:cubicBezTo>
                  <a:pt x="284" y="103"/>
                  <a:pt x="288" y="91"/>
                  <a:pt x="288" y="91"/>
                </a:cubicBezTo>
                <a:cubicBezTo>
                  <a:pt x="274" y="20"/>
                  <a:pt x="292" y="94"/>
                  <a:pt x="270" y="43"/>
                </a:cubicBezTo>
                <a:cubicBezTo>
                  <a:pt x="251" y="0"/>
                  <a:pt x="271" y="14"/>
                  <a:pt x="246" y="1"/>
                </a:cubicBezTo>
                <a:close/>
              </a:path>
            </a:pathLst>
          </a:custGeom>
          <a:solidFill>
            <a:srgbClr val="F8A6EA"/>
          </a:solidFill>
          <a:ln w="9525">
            <a:solidFill>
              <a:schemeClr val="tx1"/>
            </a:solidFill>
            <a:round/>
            <a:headEnd/>
            <a:tailEnd/>
          </a:ln>
        </p:spPr>
        <p:txBody>
          <a:bodyPr>
            <a:prstTxWarp prst="textNoShape">
              <a:avLst/>
            </a:prstTxWarp>
          </a:bodyPr>
          <a:lstStyle/>
          <a:p>
            <a:endParaRPr lang="en-US"/>
          </a:p>
        </p:txBody>
      </p:sp>
      <p:sp>
        <p:nvSpPr>
          <p:cNvPr id="53345" name="Oval 97"/>
          <p:cNvSpPr>
            <a:spLocks noChangeArrowheads="1"/>
          </p:cNvSpPr>
          <p:nvPr/>
        </p:nvSpPr>
        <p:spPr bwMode="auto">
          <a:xfrm>
            <a:off x="4754563" y="6035675"/>
            <a:ext cx="274637" cy="182563"/>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53346" name="Freeform 98"/>
          <p:cNvSpPr>
            <a:spLocks/>
          </p:cNvSpPr>
          <p:nvPr/>
        </p:nvSpPr>
        <p:spPr bwMode="auto">
          <a:xfrm>
            <a:off x="4664075" y="5853113"/>
            <a:ext cx="122238" cy="87312"/>
          </a:xfrm>
          <a:custGeom>
            <a:avLst/>
            <a:gdLst>
              <a:gd name="T0" fmla="*/ 72434057 w 76"/>
              <a:gd name="T1" fmla="*/ 124237545 h 47"/>
              <a:gd name="T2" fmla="*/ 10348412 w 76"/>
              <a:gd name="T3" fmla="*/ 62119701 h 47"/>
              <a:gd name="T4" fmla="*/ 103477684 w 76"/>
              <a:gd name="T5" fmla="*/ 20705948 h 47"/>
              <a:gd name="T6" fmla="*/ 150042320 w 76"/>
              <a:gd name="T7" fmla="*/ 0 h 47"/>
              <a:gd name="T8" fmla="*/ 181085947 w 76"/>
              <a:gd name="T9" fmla="*/ 62119701 h 47"/>
              <a:gd name="T10" fmla="*/ 72434057 w 76"/>
              <a:gd name="T11" fmla="*/ 124237545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47" name="Freeform 99"/>
          <p:cNvSpPr>
            <a:spLocks/>
          </p:cNvSpPr>
          <p:nvPr/>
        </p:nvSpPr>
        <p:spPr bwMode="auto">
          <a:xfrm>
            <a:off x="4572000" y="6030913"/>
            <a:ext cx="119063" cy="95250"/>
          </a:xfrm>
          <a:custGeom>
            <a:avLst/>
            <a:gdLst>
              <a:gd name="T0" fmla="*/ 68719717 w 76"/>
              <a:gd name="T1" fmla="*/ 147854346 h 47"/>
              <a:gd name="T2" fmla="*/ 9816431 w 76"/>
              <a:gd name="T3" fmla="*/ 73928186 h 47"/>
              <a:gd name="T4" fmla="*/ 98172143 w 76"/>
              <a:gd name="T5" fmla="*/ 24643404 h 47"/>
              <a:gd name="T6" fmla="*/ 142349216 w 76"/>
              <a:gd name="T7" fmla="*/ 0 h 47"/>
              <a:gd name="T8" fmla="*/ 171800076 w 76"/>
              <a:gd name="T9" fmla="*/ 73928186 h 47"/>
              <a:gd name="T10" fmla="*/ 68719717 w 76"/>
              <a:gd name="T11" fmla="*/ 147854346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48" name="Freeform 100"/>
          <p:cNvSpPr>
            <a:spLocks/>
          </p:cNvSpPr>
          <p:nvPr/>
        </p:nvSpPr>
        <p:spPr bwMode="auto">
          <a:xfrm>
            <a:off x="4846638" y="5943600"/>
            <a:ext cx="119062" cy="87313"/>
          </a:xfrm>
          <a:custGeom>
            <a:avLst/>
            <a:gdLst>
              <a:gd name="T0" fmla="*/ 68719140 w 76"/>
              <a:gd name="T1" fmla="*/ 124240826 h 47"/>
              <a:gd name="T2" fmla="*/ 9816349 w 76"/>
              <a:gd name="T3" fmla="*/ 62120413 h 47"/>
              <a:gd name="T4" fmla="*/ 98169752 w 76"/>
              <a:gd name="T5" fmla="*/ 20706185 h 47"/>
              <a:gd name="T6" fmla="*/ 142346454 w 76"/>
              <a:gd name="T7" fmla="*/ 0 h 47"/>
              <a:gd name="T8" fmla="*/ 171797066 w 76"/>
              <a:gd name="T9" fmla="*/ 62120413 h 47"/>
              <a:gd name="T10" fmla="*/ 68719140 w 76"/>
              <a:gd name="T11" fmla="*/ 124240826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49" name="Freeform 101"/>
          <p:cNvSpPr>
            <a:spLocks/>
          </p:cNvSpPr>
          <p:nvPr/>
        </p:nvSpPr>
        <p:spPr bwMode="auto">
          <a:xfrm>
            <a:off x="4572000" y="5943600"/>
            <a:ext cx="119063" cy="87313"/>
          </a:xfrm>
          <a:custGeom>
            <a:avLst/>
            <a:gdLst>
              <a:gd name="T0" fmla="*/ 68719717 w 76"/>
              <a:gd name="T1" fmla="*/ 124240826 h 47"/>
              <a:gd name="T2" fmla="*/ 9816431 w 76"/>
              <a:gd name="T3" fmla="*/ 62120413 h 47"/>
              <a:gd name="T4" fmla="*/ 98172143 w 76"/>
              <a:gd name="T5" fmla="*/ 20706185 h 47"/>
              <a:gd name="T6" fmla="*/ 142349216 w 76"/>
              <a:gd name="T7" fmla="*/ 0 h 47"/>
              <a:gd name="T8" fmla="*/ 171800076 w 76"/>
              <a:gd name="T9" fmla="*/ 62120413 h 47"/>
              <a:gd name="T10" fmla="*/ 68719717 w 76"/>
              <a:gd name="T11" fmla="*/ 124240826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50" name="Freeform 102"/>
          <p:cNvSpPr>
            <a:spLocks/>
          </p:cNvSpPr>
          <p:nvPr/>
        </p:nvSpPr>
        <p:spPr bwMode="auto">
          <a:xfrm>
            <a:off x="4664075" y="5670550"/>
            <a:ext cx="122238" cy="90488"/>
          </a:xfrm>
          <a:custGeom>
            <a:avLst/>
            <a:gdLst>
              <a:gd name="T0" fmla="*/ 72434057 w 76"/>
              <a:gd name="T1" fmla="*/ 133440921 h 47"/>
              <a:gd name="T2" fmla="*/ 10348412 w 76"/>
              <a:gd name="T3" fmla="*/ 66720460 h 47"/>
              <a:gd name="T4" fmla="*/ 103477684 w 76"/>
              <a:gd name="T5" fmla="*/ 22240795 h 47"/>
              <a:gd name="T6" fmla="*/ 150042320 w 76"/>
              <a:gd name="T7" fmla="*/ 0 h 47"/>
              <a:gd name="T8" fmla="*/ 181085947 w 76"/>
              <a:gd name="T9" fmla="*/ 66720460 h 47"/>
              <a:gd name="T10" fmla="*/ 72434057 w 76"/>
              <a:gd name="T11" fmla="*/ 133440921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51" name="Freeform 103"/>
          <p:cNvSpPr>
            <a:spLocks/>
          </p:cNvSpPr>
          <p:nvPr/>
        </p:nvSpPr>
        <p:spPr bwMode="auto">
          <a:xfrm>
            <a:off x="5029200" y="5853113"/>
            <a:ext cx="122238" cy="87312"/>
          </a:xfrm>
          <a:custGeom>
            <a:avLst/>
            <a:gdLst>
              <a:gd name="T0" fmla="*/ 72434057 w 76"/>
              <a:gd name="T1" fmla="*/ 124237545 h 47"/>
              <a:gd name="T2" fmla="*/ 10348412 w 76"/>
              <a:gd name="T3" fmla="*/ 62119701 h 47"/>
              <a:gd name="T4" fmla="*/ 103477684 w 76"/>
              <a:gd name="T5" fmla="*/ 20705948 h 47"/>
              <a:gd name="T6" fmla="*/ 150042320 w 76"/>
              <a:gd name="T7" fmla="*/ 0 h 47"/>
              <a:gd name="T8" fmla="*/ 181085947 w 76"/>
              <a:gd name="T9" fmla="*/ 62119701 h 47"/>
              <a:gd name="T10" fmla="*/ 72434057 w 76"/>
              <a:gd name="T11" fmla="*/ 124237545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52" name="Freeform 104"/>
          <p:cNvSpPr>
            <a:spLocks/>
          </p:cNvSpPr>
          <p:nvPr/>
        </p:nvSpPr>
        <p:spPr bwMode="auto">
          <a:xfrm>
            <a:off x="4664075" y="6218238"/>
            <a:ext cx="122238" cy="90487"/>
          </a:xfrm>
          <a:custGeom>
            <a:avLst/>
            <a:gdLst>
              <a:gd name="T0" fmla="*/ 72434057 w 76"/>
              <a:gd name="T1" fmla="*/ 133437521 h 47"/>
              <a:gd name="T2" fmla="*/ 10348412 w 76"/>
              <a:gd name="T3" fmla="*/ 66719723 h 47"/>
              <a:gd name="T4" fmla="*/ 103477684 w 76"/>
              <a:gd name="T5" fmla="*/ 22240549 h 47"/>
              <a:gd name="T6" fmla="*/ 150042320 w 76"/>
              <a:gd name="T7" fmla="*/ 0 h 47"/>
              <a:gd name="T8" fmla="*/ 181085947 w 76"/>
              <a:gd name="T9" fmla="*/ 66719723 h 47"/>
              <a:gd name="T10" fmla="*/ 72434057 w 76"/>
              <a:gd name="T11" fmla="*/ 133437521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53" name="Freeform 105"/>
          <p:cNvSpPr>
            <a:spLocks/>
          </p:cNvSpPr>
          <p:nvPr/>
        </p:nvSpPr>
        <p:spPr bwMode="auto">
          <a:xfrm>
            <a:off x="5029200" y="6218238"/>
            <a:ext cx="122238" cy="90487"/>
          </a:xfrm>
          <a:custGeom>
            <a:avLst/>
            <a:gdLst>
              <a:gd name="T0" fmla="*/ 72434057 w 76"/>
              <a:gd name="T1" fmla="*/ 133437521 h 47"/>
              <a:gd name="T2" fmla="*/ 10348412 w 76"/>
              <a:gd name="T3" fmla="*/ 66719723 h 47"/>
              <a:gd name="T4" fmla="*/ 103477684 w 76"/>
              <a:gd name="T5" fmla="*/ 22240549 h 47"/>
              <a:gd name="T6" fmla="*/ 150042320 w 76"/>
              <a:gd name="T7" fmla="*/ 0 h 47"/>
              <a:gd name="T8" fmla="*/ 181085947 w 76"/>
              <a:gd name="T9" fmla="*/ 66719723 h 47"/>
              <a:gd name="T10" fmla="*/ 72434057 w 76"/>
              <a:gd name="T11" fmla="*/ 133437521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54" name="Freeform 106"/>
          <p:cNvSpPr>
            <a:spLocks/>
          </p:cNvSpPr>
          <p:nvPr/>
        </p:nvSpPr>
        <p:spPr bwMode="auto">
          <a:xfrm>
            <a:off x="4846638" y="6308725"/>
            <a:ext cx="119062" cy="92075"/>
          </a:xfrm>
          <a:custGeom>
            <a:avLst/>
            <a:gdLst>
              <a:gd name="T0" fmla="*/ 68719140 w 76"/>
              <a:gd name="T1" fmla="*/ 138163435 h 47"/>
              <a:gd name="T2" fmla="*/ 9816349 w 76"/>
              <a:gd name="T3" fmla="*/ 69081718 h 47"/>
              <a:gd name="T4" fmla="*/ 98169752 w 76"/>
              <a:gd name="T5" fmla="*/ 23026586 h 47"/>
              <a:gd name="T6" fmla="*/ 142346454 w 76"/>
              <a:gd name="T7" fmla="*/ 0 h 47"/>
              <a:gd name="T8" fmla="*/ 171797066 w 76"/>
              <a:gd name="T9" fmla="*/ 69081718 h 47"/>
              <a:gd name="T10" fmla="*/ 68719140 w 76"/>
              <a:gd name="T11" fmla="*/ 138163435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55" name="Freeform 107"/>
          <p:cNvSpPr>
            <a:spLocks/>
          </p:cNvSpPr>
          <p:nvPr/>
        </p:nvSpPr>
        <p:spPr bwMode="auto">
          <a:xfrm>
            <a:off x="5119688" y="5943600"/>
            <a:ext cx="123825" cy="87313"/>
          </a:xfrm>
          <a:custGeom>
            <a:avLst/>
            <a:gdLst>
              <a:gd name="T0" fmla="*/ 74327586 w 76"/>
              <a:gd name="T1" fmla="*/ 124240826 h 47"/>
              <a:gd name="T2" fmla="*/ 10617994 w 76"/>
              <a:gd name="T3" fmla="*/ 62120413 h 47"/>
              <a:gd name="T4" fmla="*/ 106181567 w 76"/>
              <a:gd name="T5" fmla="*/ 20706185 h 47"/>
              <a:gd name="T6" fmla="*/ 153963353 w 76"/>
              <a:gd name="T7" fmla="*/ 0 h 47"/>
              <a:gd name="T8" fmla="*/ 185817335 w 76"/>
              <a:gd name="T9" fmla="*/ 62120413 h 47"/>
              <a:gd name="T10" fmla="*/ 74327586 w 76"/>
              <a:gd name="T11" fmla="*/ 124240826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56" name="Freeform 108"/>
          <p:cNvSpPr>
            <a:spLocks/>
          </p:cNvSpPr>
          <p:nvPr/>
        </p:nvSpPr>
        <p:spPr bwMode="auto">
          <a:xfrm>
            <a:off x="5214938" y="6126163"/>
            <a:ext cx="119062" cy="92075"/>
          </a:xfrm>
          <a:custGeom>
            <a:avLst/>
            <a:gdLst>
              <a:gd name="T0" fmla="*/ 68719140 w 76"/>
              <a:gd name="T1" fmla="*/ 138163435 h 47"/>
              <a:gd name="T2" fmla="*/ 9816349 w 76"/>
              <a:gd name="T3" fmla="*/ 69081718 h 47"/>
              <a:gd name="T4" fmla="*/ 98169752 w 76"/>
              <a:gd name="T5" fmla="*/ 23026586 h 47"/>
              <a:gd name="T6" fmla="*/ 142346454 w 76"/>
              <a:gd name="T7" fmla="*/ 0 h 47"/>
              <a:gd name="T8" fmla="*/ 171797066 w 76"/>
              <a:gd name="T9" fmla="*/ 69081718 h 47"/>
              <a:gd name="T10" fmla="*/ 68719140 w 76"/>
              <a:gd name="T11" fmla="*/ 138163435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57" name="Freeform 109"/>
          <p:cNvSpPr>
            <a:spLocks/>
          </p:cNvSpPr>
          <p:nvPr/>
        </p:nvSpPr>
        <p:spPr bwMode="auto">
          <a:xfrm>
            <a:off x="4846638" y="5761038"/>
            <a:ext cx="119062" cy="92075"/>
          </a:xfrm>
          <a:custGeom>
            <a:avLst/>
            <a:gdLst>
              <a:gd name="T0" fmla="*/ 68719140 w 76"/>
              <a:gd name="T1" fmla="*/ 138163435 h 47"/>
              <a:gd name="T2" fmla="*/ 9816349 w 76"/>
              <a:gd name="T3" fmla="*/ 69081718 h 47"/>
              <a:gd name="T4" fmla="*/ 98169752 w 76"/>
              <a:gd name="T5" fmla="*/ 23026586 h 47"/>
              <a:gd name="T6" fmla="*/ 142346454 w 76"/>
              <a:gd name="T7" fmla="*/ 0 h 47"/>
              <a:gd name="T8" fmla="*/ 171797066 w 76"/>
              <a:gd name="T9" fmla="*/ 69081718 h 47"/>
              <a:gd name="T10" fmla="*/ 68719140 w 76"/>
              <a:gd name="T11" fmla="*/ 138163435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58" name="Freeform 110"/>
          <p:cNvSpPr>
            <a:spLocks/>
          </p:cNvSpPr>
          <p:nvPr/>
        </p:nvSpPr>
        <p:spPr bwMode="auto">
          <a:xfrm>
            <a:off x="2378075" y="3873500"/>
            <a:ext cx="122238" cy="87313"/>
          </a:xfrm>
          <a:custGeom>
            <a:avLst/>
            <a:gdLst>
              <a:gd name="T0" fmla="*/ 72434057 w 76"/>
              <a:gd name="T1" fmla="*/ 124240826 h 47"/>
              <a:gd name="T2" fmla="*/ 10348412 w 76"/>
              <a:gd name="T3" fmla="*/ 62120413 h 47"/>
              <a:gd name="T4" fmla="*/ 103477684 w 76"/>
              <a:gd name="T5" fmla="*/ 20706185 h 47"/>
              <a:gd name="T6" fmla="*/ 150042320 w 76"/>
              <a:gd name="T7" fmla="*/ 0 h 47"/>
              <a:gd name="T8" fmla="*/ 181085947 w 76"/>
              <a:gd name="T9" fmla="*/ 62120413 h 47"/>
              <a:gd name="T10" fmla="*/ 72434057 w 76"/>
              <a:gd name="T11" fmla="*/ 124240826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59" name="Freeform 111"/>
          <p:cNvSpPr>
            <a:spLocks/>
          </p:cNvSpPr>
          <p:nvPr/>
        </p:nvSpPr>
        <p:spPr bwMode="auto">
          <a:xfrm>
            <a:off x="2378075" y="3783013"/>
            <a:ext cx="122238" cy="87312"/>
          </a:xfrm>
          <a:custGeom>
            <a:avLst/>
            <a:gdLst>
              <a:gd name="T0" fmla="*/ 72434057 w 76"/>
              <a:gd name="T1" fmla="*/ 124237545 h 47"/>
              <a:gd name="T2" fmla="*/ 10348412 w 76"/>
              <a:gd name="T3" fmla="*/ 62119701 h 47"/>
              <a:gd name="T4" fmla="*/ 103477684 w 76"/>
              <a:gd name="T5" fmla="*/ 20705948 h 47"/>
              <a:gd name="T6" fmla="*/ 150042320 w 76"/>
              <a:gd name="T7" fmla="*/ 0 h 47"/>
              <a:gd name="T8" fmla="*/ 181085947 w 76"/>
              <a:gd name="T9" fmla="*/ 62119701 h 47"/>
              <a:gd name="T10" fmla="*/ 72434057 w 76"/>
              <a:gd name="T11" fmla="*/ 124237545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60" name="Freeform 112"/>
          <p:cNvSpPr>
            <a:spLocks/>
          </p:cNvSpPr>
          <p:nvPr/>
        </p:nvSpPr>
        <p:spPr bwMode="auto">
          <a:xfrm>
            <a:off x="2743200" y="4238625"/>
            <a:ext cx="122238" cy="92075"/>
          </a:xfrm>
          <a:custGeom>
            <a:avLst/>
            <a:gdLst>
              <a:gd name="T0" fmla="*/ 72434057 w 76"/>
              <a:gd name="T1" fmla="*/ 138163435 h 47"/>
              <a:gd name="T2" fmla="*/ 10348412 w 76"/>
              <a:gd name="T3" fmla="*/ 69081718 h 47"/>
              <a:gd name="T4" fmla="*/ 103477684 w 76"/>
              <a:gd name="T5" fmla="*/ 23026586 h 47"/>
              <a:gd name="T6" fmla="*/ 150042320 w 76"/>
              <a:gd name="T7" fmla="*/ 0 h 47"/>
              <a:gd name="T8" fmla="*/ 181085947 w 76"/>
              <a:gd name="T9" fmla="*/ 69081718 h 47"/>
              <a:gd name="T10" fmla="*/ 72434057 w 76"/>
              <a:gd name="T11" fmla="*/ 138163435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61" name="Freeform 113"/>
          <p:cNvSpPr>
            <a:spLocks/>
          </p:cNvSpPr>
          <p:nvPr/>
        </p:nvSpPr>
        <p:spPr bwMode="auto">
          <a:xfrm>
            <a:off x="2743200" y="4056063"/>
            <a:ext cx="122238" cy="92075"/>
          </a:xfrm>
          <a:custGeom>
            <a:avLst/>
            <a:gdLst>
              <a:gd name="T0" fmla="*/ 72434057 w 76"/>
              <a:gd name="T1" fmla="*/ 138163435 h 47"/>
              <a:gd name="T2" fmla="*/ 10348412 w 76"/>
              <a:gd name="T3" fmla="*/ 69081718 h 47"/>
              <a:gd name="T4" fmla="*/ 103477684 w 76"/>
              <a:gd name="T5" fmla="*/ 23026586 h 47"/>
              <a:gd name="T6" fmla="*/ 150042320 w 76"/>
              <a:gd name="T7" fmla="*/ 0 h 47"/>
              <a:gd name="T8" fmla="*/ 181085947 w 76"/>
              <a:gd name="T9" fmla="*/ 69081718 h 47"/>
              <a:gd name="T10" fmla="*/ 72434057 w 76"/>
              <a:gd name="T11" fmla="*/ 138163435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62" name="Freeform 114"/>
          <p:cNvSpPr>
            <a:spLocks/>
          </p:cNvSpPr>
          <p:nvPr/>
        </p:nvSpPr>
        <p:spPr bwMode="auto">
          <a:xfrm>
            <a:off x="2928938" y="3873500"/>
            <a:ext cx="119062" cy="87313"/>
          </a:xfrm>
          <a:custGeom>
            <a:avLst/>
            <a:gdLst>
              <a:gd name="T0" fmla="*/ 68719140 w 76"/>
              <a:gd name="T1" fmla="*/ 124240826 h 47"/>
              <a:gd name="T2" fmla="*/ 9816349 w 76"/>
              <a:gd name="T3" fmla="*/ 62120413 h 47"/>
              <a:gd name="T4" fmla="*/ 98169752 w 76"/>
              <a:gd name="T5" fmla="*/ 20706185 h 47"/>
              <a:gd name="T6" fmla="*/ 142346454 w 76"/>
              <a:gd name="T7" fmla="*/ 0 h 47"/>
              <a:gd name="T8" fmla="*/ 171797066 w 76"/>
              <a:gd name="T9" fmla="*/ 62120413 h 47"/>
              <a:gd name="T10" fmla="*/ 68719140 w 76"/>
              <a:gd name="T11" fmla="*/ 124240826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63" name="Freeform 115"/>
          <p:cNvSpPr>
            <a:spLocks/>
          </p:cNvSpPr>
          <p:nvPr/>
        </p:nvSpPr>
        <p:spPr bwMode="auto">
          <a:xfrm>
            <a:off x="3021013" y="3965575"/>
            <a:ext cx="119062" cy="90488"/>
          </a:xfrm>
          <a:custGeom>
            <a:avLst/>
            <a:gdLst>
              <a:gd name="T0" fmla="*/ 68719140 w 76"/>
              <a:gd name="T1" fmla="*/ 133440921 h 47"/>
              <a:gd name="T2" fmla="*/ 9816349 w 76"/>
              <a:gd name="T3" fmla="*/ 66720460 h 47"/>
              <a:gd name="T4" fmla="*/ 98169752 w 76"/>
              <a:gd name="T5" fmla="*/ 22240795 h 47"/>
              <a:gd name="T6" fmla="*/ 142346454 w 76"/>
              <a:gd name="T7" fmla="*/ 0 h 47"/>
              <a:gd name="T8" fmla="*/ 171797066 w 76"/>
              <a:gd name="T9" fmla="*/ 66720460 h 47"/>
              <a:gd name="T10" fmla="*/ 68719140 w 76"/>
              <a:gd name="T11" fmla="*/ 133440921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64" name="Freeform 116"/>
          <p:cNvSpPr>
            <a:spLocks/>
          </p:cNvSpPr>
          <p:nvPr/>
        </p:nvSpPr>
        <p:spPr bwMode="auto">
          <a:xfrm>
            <a:off x="2563813" y="4148138"/>
            <a:ext cx="119062" cy="90487"/>
          </a:xfrm>
          <a:custGeom>
            <a:avLst/>
            <a:gdLst>
              <a:gd name="T0" fmla="*/ 68719140 w 76"/>
              <a:gd name="T1" fmla="*/ 133437521 h 47"/>
              <a:gd name="T2" fmla="*/ 9816349 w 76"/>
              <a:gd name="T3" fmla="*/ 66719723 h 47"/>
              <a:gd name="T4" fmla="*/ 98169752 w 76"/>
              <a:gd name="T5" fmla="*/ 22240549 h 47"/>
              <a:gd name="T6" fmla="*/ 142346454 w 76"/>
              <a:gd name="T7" fmla="*/ 0 h 47"/>
              <a:gd name="T8" fmla="*/ 171797066 w 76"/>
              <a:gd name="T9" fmla="*/ 66719723 h 47"/>
              <a:gd name="T10" fmla="*/ 68719140 w 76"/>
              <a:gd name="T11" fmla="*/ 133437521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65" name="Freeform 117"/>
          <p:cNvSpPr>
            <a:spLocks/>
          </p:cNvSpPr>
          <p:nvPr/>
        </p:nvSpPr>
        <p:spPr bwMode="auto">
          <a:xfrm>
            <a:off x="2928938" y="3690938"/>
            <a:ext cx="119062" cy="92075"/>
          </a:xfrm>
          <a:custGeom>
            <a:avLst/>
            <a:gdLst>
              <a:gd name="T0" fmla="*/ 68719140 w 76"/>
              <a:gd name="T1" fmla="*/ 138163435 h 47"/>
              <a:gd name="T2" fmla="*/ 9816349 w 76"/>
              <a:gd name="T3" fmla="*/ 69081718 h 47"/>
              <a:gd name="T4" fmla="*/ 98169752 w 76"/>
              <a:gd name="T5" fmla="*/ 23026586 h 47"/>
              <a:gd name="T6" fmla="*/ 142346454 w 76"/>
              <a:gd name="T7" fmla="*/ 0 h 47"/>
              <a:gd name="T8" fmla="*/ 171797066 w 76"/>
              <a:gd name="T9" fmla="*/ 69081718 h 47"/>
              <a:gd name="T10" fmla="*/ 68719140 w 76"/>
              <a:gd name="T11" fmla="*/ 138163435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66" name="Freeform 118"/>
          <p:cNvSpPr>
            <a:spLocks/>
          </p:cNvSpPr>
          <p:nvPr/>
        </p:nvSpPr>
        <p:spPr bwMode="auto">
          <a:xfrm>
            <a:off x="2928938" y="4056063"/>
            <a:ext cx="119062" cy="92075"/>
          </a:xfrm>
          <a:custGeom>
            <a:avLst/>
            <a:gdLst>
              <a:gd name="T0" fmla="*/ 68719140 w 76"/>
              <a:gd name="T1" fmla="*/ 138163435 h 47"/>
              <a:gd name="T2" fmla="*/ 9816349 w 76"/>
              <a:gd name="T3" fmla="*/ 69081718 h 47"/>
              <a:gd name="T4" fmla="*/ 98169752 w 76"/>
              <a:gd name="T5" fmla="*/ 23026586 h 47"/>
              <a:gd name="T6" fmla="*/ 142346454 w 76"/>
              <a:gd name="T7" fmla="*/ 0 h 47"/>
              <a:gd name="T8" fmla="*/ 171797066 w 76"/>
              <a:gd name="T9" fmla="*/ 69081718 h 47"/>
              <a:gd name="T10" fmla="*/ 68719140 w 76"/>
              <a:gd name="T11" fmla="*/ 138163435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67" name="Freeform 119"/>
          <p:cNvSpPr>
            <a:spLocks/>
          </p:cNvSpPr>
          <p:nvPr/>
        </p:nvSpPr>
        <p:spPr bwMode="auto">
          <a:xfrm>
            <a:off x="2651125" y="3783013"/>
            <a:ext cx="119063" cy="87312"/>
          </a:xfrm>
          <a:custGeom>
            <a:avLst/>
            <a:gdLst>
              <a:gd name="T0" fmla="*/ 68719717 w 76"/>
              <a:gd name="T1" fmla="*/ 124237545 h 47"/>
              <a:gd name="T2" fmla="*/ 9816431 w 76"/>
              <a:gd name="T3" fmla="*/ 62119701 h 47"/>
              <a:gd name="T4" fmla="*/ 98172143 w 76"/>
              <a:gd name="T5" fmla="*/ 20705948 h 47"/>
              <a:gd name="T6" fmla="*/ 142349216 w 76"/>
              <a:gd name="T7" fmla="*/ 0 h 47"/>
              <a:gd name="T8" fmla="*/ 171800076 w 76"/>
              <a:gd name="T9" fmla="*/ 62119701 h 47"/>
              <a:gd name="T10" fmla="*/ 68719717 w 76"/>
              <a:gd name="T11" fmla="*/ 124237545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68" name="Freeform 120"/>
          <p:cNvSpPr>
            <a:spLocks/>
          </p:cNvSpPr>
          <p:nvPr/>
        </p:nvSpPr>
        <p:spPr bwMode="auto">
          <a:xfrm>
            <a:off x="2468563" y="4056063"/>
            <a:ext cx="123825" cy="92075"/>
          </a:xfrm>
          <a:custGeom>
            <a:avLst/>
            <a:gdLst>
              <a:gd name="T0" fmla="*/ 74327586 w 76"/>
              <a:gd name="T1" fmla="*/ 138163435 h 47"/>
              <a:gd name="T2" fmla="*/ 10617994 w 76"/>
              <a:gd name="T3" fmla="*/ 69081718 h 47"/>
              <a:gd name="T4" fmla="*/ 106181567 w 76"/>
              <a:gd name="T5" fmla="*/ 23026586 h 47"/>
              <a:gd name="T6" fmla="*/ 153963353 w 76"/>
              <a:gd name="T7" fmla="*/ 0 h 47"/>
              <a:gd name="T8" fmla="*/ 185817335 w 76"/>
              <a:gd name="T9" fmla="*/ 69081718 h 47"/>
              <a:gd name="T10" fmla="*/ 74327586 w 76"/>
              <a:gd name="T11" fmla="*/ 138163435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69" name="Freeform 121"/>
          <p:cNvSpPr>
            <a:spLocks/>
          </p:cNvSpPr>
          <p:nvPr/>
        </p:nvSpPr>
        <p:spPr bwMode="auto">
          <a:xfrm>
            <a:off x="2468563" y="3600450"/>
            <a:ext cx="123825" cy="90488"/>
          </a:xfrm>
          <a:custGeom>
            <a:avLst/>
            <a:gdLst>
              <a:gd name="T0" fmla="*/ 74327586 w 76"/>
              <a:gd name="T1" fmla="*/ 133440921 h 47"/>
              <a:gd name="T2" fmla="*/ 10617994 w 76"/>
              <a:gd name="T3" fmla="*/ 66720460 h 47"/>
              <a:gd name="T4" fmla="*/ 106181567 w 76"/>
              <a:gd name="T5" fmla="*/ 22240795 h 47"/>
              <a:gd name="T6" fmla="*/ 153963353 w 76"/>
              <a:gd name="T7" fmla="*/ 0 h 47"/>
              <a:gd name="T8" fmla="*/ 185817335 w 76"/>
              <a:gd name="T9" fmla="*/ 66720460 h 47"/>
              <a:gd name="T10" fmla="*/ 74327586 w 76"/>
              <a:gd name="T11" fmla="*/ 133440921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70" name="Freeform 122"/>
          <p:cNvSpPr>
            <a:spLocks/>
          </p:cNvSpPr>
          <p:nvPr/>
        </p:nvSpPr>
        <p:spPr bwMode="auto">
          <a:xfrm>
            <a:off x="3933825" y="3965575"/>
            <a:ext cx="122238" cy="90488"/>
          </a:xfrm>
          <a:custGeom>
            <a:avLst/>
            <a:gdLst>
              <a:gd name="T0" fmla="*/ 72434057 w 76"/>
              <a:gd name="T1" fmla="*/ 133440921 h 47"/>
              <a:gd name="T2" fmla="*/ 10348412 w 76"/>
              <a:gd name="T3" fmla="*/ 66720460 h 47"/>
              <a:gd name="T4" fmla="*/ 103477684 w 76"/>
              <a:gd name="T5" fmla="*/ 22240795 h 47"/>
              <a:gd name="T6" fmla="*/ 150042320 w 76"/>
              <a:gd name="T7" fmla="*/ 0 h 47"/>
              <a:gd name="T8" fmla="*/ 181085947 w 76"/>
              <a:gd name="T9" fmla="*/ 66720460 h 47"/>
              <a:gd name="T10" fmla="*/ 72434057 w 76"/>
              <a:gd name="T11" fmla="*/ 133440921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71" name="Freeform 123"/>
          <p:cNvSpPr>
            <a:spLocks/>
          </p:cNvSpPr>
          <p:nvPr/>
        </p:nvSpPr>
        <p:spPr bwMode="auto">
          <a:xfrm>
            <a:off x="3933825" y="3783013"/>
            <a:ext cx="122238" cy="87312"/>
          </a:xfrm>
          <a:custGeom>
            <a:avLst/>
            <a:gdLst>
              <a:gd name="T0" fmla="*/ 72434057 w 76"/>
              <a:gd name="T1" fmla="*/ 124237545 h 47"/>
              <a:gd name="T2" fmla="*/ 10348412 w 76"/>
              <a:gd name="T3" fmla="*/ 62119701 h 47"/>
              <a:gd name="T4" fmla="*/ 103477684 w 76"/>
              <a:gd name="T5" fmla="*/ 20705948 h 47"/>
              <a:gd name="T6" fmla="*/ 150042320 w 76"/>
              <a:gd name="T7" fmla="*/ 0 h 47"/>
              <a:gd name="T8" fmla="*/ 181085947 w 76"/>
              <a:gd name="T9" fmla="*/ 62119701 h 47"/>
              <a:gd name="T10" fmla="*/ 72434057 w 76"/>
              <a:gd name="T11" fmla="*/ 124237545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72" name="Freeform 124"/>
          <p:cNvSpPr>
            <a:spLocks/>
          </p:cNvSpPr>
          <p:nvPr/>
        </p:nvSpPr>
        <p:spPr bwMode="auto">
          <a:xfrm>
            <a:off x="4116388" y="3690938"/>
            <a:ext cx="119062" cy="92075"/>
          </a:xfrm>
          <a:custGeom>
            <a:avLst/>
            <a:gdLst>
              <a:gd name="T0" fmla="*/ 68719140 w 76"/>
              <a:gd name="T1" fmla="*/ 138163435 h 47"/>
              <a:gd name="T2" fmla="*/ 9816349 w 76"/>
              <a:gd name="T3" fmla="*/ 69081718 h 47"/>
              <a:gd name="T4" fmla="*/ 98169752 w 76"/>
              <a:gd name="T5" fmla="*/ 23026586 h 47"/>
              <a:gd name="T6" fmla="*/ 142346454 w 76"/>
              <a:gd name="T7" fmla="*/ 0 h 47"/>
              <a:gd name="T8" fmla="*/ 171797066 w 76"/>
              <a:gd name="T9" fmla="*/ 69081718 h 47"/>
              <a:gd name="T10" fmla="*/ 68719140 w 76"/>
              <a:gd name="T11" fmla="*/ 138163435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73" name="Freeform 125"/>
          <p:cNvSpPr>
            <a:spLocks/>
          </p:cNvSpPr>
          <p:nvPr/>
        </p:nvSpPr>
        <p:spPr bwMode="auto">
          <a:xfrm>
            <a:off x="4024313" y="3600450"/>
            <a:ext cx="119062" cy="90488"/>
          </a:xfrm>
          <a:custGeom>
            <a:avLst/>
            <a:gdLst>
              <a:gd name="T0" fmla="*/ 68719140 w 76"/>
              <a:gd name="T1" fmla="*/ 133440921 h 47"/>
              <a:gd name="T2" fmla="*/ 9816349 w 76"/>
              <a:gd name="T3" fmla="*/ 66720460 h 47"/>
              <a:gd name="T4" fmla="*/ 98169752 w 76"/>
              <a:gd name="T5" fmla="*/ 22240795 h 47"/>
              <a:gd name="T6" fmla="*/ 142346454 w 76"/>
              <a:gd name="T7" fmla="*/ 0 h 47"/>
              <a:gd name="T8" fmla="*/ 171797066 w 76"/>
              <a:gd name="T9" fmla="*/ 66720460 h 47"/>
              <a:gd name="T10" fmla="*/ 68719140 w 76"/>
              <a:gd name="T11" fmla="*/ 133440921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74" name="Freeform 126"/>
          <p:cNvSpPr>
            <a:spLocks/>
          </p:cNvSpPr>
          <p:nvPr/>
        </p:nvSpPr>
        <p:spPr bwMode="auto">
          <a:xfrm>
            <a:off x="4389438" y="3600450"/>
            <a:ext cx="123825" cy="90488"/>
          </a:xfrm>
          <a:custGeom>
            <a:avLst/>
            <a:gdLst>
              <a:gd name="T0" fmla="*/ 74327586 w 76"/>
              <a:gd name="T1" fmla="*/ 133440921 h 47"/>
              <a:gd name="T2" fmla="*/ 10617994 w 76"/>
              <a:gd name="T3" fmla="*/ 66720460 h 47"/>
              <a:gd name="T4" fmla="*/ 106181567 w 76"/>
              <a:gd name="T5" fmla="*/ 22240795 h 47"/>
              <a:gd name="T6" fmla="*/ 153963353 w 76"/>
              <a:gd name="T7" fmla="*/ 0 h 47"/>
              <a:gd name="T8" fmla="*/ 185817335 w 76"/>
              <a:gd name="T9" fmla="*/ 66720460 h 47"/>
              <a:gd name="T10" fmla="*/ 74327586 w 76"/>
              <a:gd name="T11" fmla="*/ 133440921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75" name="Freeform 127"/>
          <p:cNvSpPr>
            <a:spLocks/>
          </p:cNvSpPr>
          <p:nvPr/>
        </p:nvSpPr>
        <p:spPr bwMode="auto">
          <a:xfrm>
            <a:off x="4389438" y="3783013"/>
            <a:ext cx="123825" cy="87312"/>
          </a:xfrm>
          <a:custGeom>
            <a:avLst/>
            <a:gdLst>
              <a:gd name="T0" fmla="*/ 74327586 w 76"/>
              <a:gd name="T1" fmla="*/ 124237545 h 47"/>
              <a:gd name="T2" fmla="*/ 10617994 w 76"/>
              <a:gd name="T3" fmla="*/ 62119701 h 47"/>
              <a:gd name="T4" fmla="*/ 106181567 w 76"/>
              <a:gd name="T5" fmla="*/ 20705948 h 47"/>
              <a:gd name="T6" fmla="*/ 153963353 w 76"/>
              <a:gd name="T7" fmla="*/ 0 h 47"/>
              <a:gd name="T8" fmla="*/ 185817335 w 76"/>
              <a:gd name="T9" fmla="*/ 62119701 h 47"/>
              <a:gd name="T10" fmla="*/ 74327586 w 76"/>
              <a:gd name="T11" fmla="*/ 124237545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28" y="36"/>
                </a:moveTo>
                <a:cubicBezTo>
                  <a:pt x="20" y="30"/>
                  <a:pt x="0" y="27"/>
                  <a:pt x="4" y="18"/>
                </a:cubicBezTo>
                <a:cubicBezTo>
                  <a:pt x="9" y="6"/>
                  <a:pt x="28" y="10"/>
                  <a:pt x="40" y="6"/>
                </a:cubicBezTo>
                <a:cubicBezTo>
                  <a:pt x="46" y="4"/>
                  <a:pt x="58" y="0"/>
                  <a:pt x="58" y="0"/>
                </a:cubicBezTo>
                <a:cubicBezTo>
                  <a:pt x="62" y="6"/>
                  <a:pt x="76" y="13"/>
                  <a:pt x="70" y="18"/>
                </a:cubicBezTo>
                <a:cubicBezTo>
                  <a:pt x="35" y="47"/>
                  <a:pt x="8" y="16"/>
                  <a:pt x="28" y="36"/>
                </a:cubicBezTo>
                <a:close/>
              </a:path>
            </a:pathLst>
          </a:custGeom>
          <a:solidFill>
            <a:srgbClr val="CE0215"/>
          </a:solidFill>
          <a:ln w="9525">
            <a:solidFill>
              <a:schemeClr val="tx1"/>
            </a:solidFill>
            <a:round/>
            <a:headEnd/>
            <a:tailEnd/>
          </a:ln>
        </p:spPr>
        <p:txBody>
          <a:bodyPr>
            <a:prstTxWarp prst="textNoShape">
              <a:avLst/>
            </a:prstTxWarp>
          </a:bodyPr>
          <a:lstStyle/>
          <a:p>
            <a:endParaRPr lang="en-US"/>
          </a:p>
        </p:txBody>
      </p:sp>
      <p:sp>
        <p:nvSpPr>
          <p:cNvPr id="53376" name="Oval 128"/>
          <p:cNvSpPr>
            <a:spLocks noChangeArrowheads="1"/>
          </p:cNvSpPr>
          <p:nvPr/>
        </p:nvSpPr>
        <p:spPr bwMode="auto">
          <a:xfrm>
            <a:off x="4116388" y="3783013"/>
            <a:ext cx="273050" cy="182562"/>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53377" name="Text Box 129"/>
          <p:cNvSpPr txBox="1">
            <a:spLocks noChangeArrowheads="1"/>
          </p:cNvSpPr>
          <p:nvPr/>
        </p:nvSpPr>
        <p:spPr bwMode="auto">
          <a:xfrm>
            <a:off x="1920875" y="4595813"/>
            <a:ext cx="6149975" cy="488950"/>
          </a:xfrm>
          <a:prstGeom prst="rect">
            <a:avLst/>
          </a:prstGeom>
          <a:solidFill>
            <a:srgbClr val="FFFF00"/>
          </a:solidFill>
          <a:ln w="9525">
            <a:noFill/>
            <a:miter lim="800000"/>
            <a:headEnd/>
            <a:tailEnd/>
          </a:ln>
        </p:spPr>
        <p:txBody>
          <a:bodyPr wrap="none" lIns="91423" tIns="45710" rIns="91423" bIns="45710">
            <a:prstTxWarp prst="textNoShape">
              <a:avLst/>
            </a:prstTxWarp>
            <a:spAutoFit/>
          </a:bodyPr>
          <a:lstStyle/>
          <a:p>
            <a:pPr algn="l" defTabSz="912813" eaLnBrk="1" hangingPunct="1"/>
            <a:r>
              <a:rPr lang="zh-CN" altLang="en-US" sz="1300" i="0">
                <a:latin typeface="Arial" charset="0"/>
              </a:rPr>
              <a:t>        </a:t>
            </a:r>
            <a:r>
              <a:rPr lang="en-US" altLang="zh-CN" sz="1300" i="0">
                <a:latin typeface="Arial" charset="0"/>
              </a:rPr>
              <a:t>Trans-mt                         Hybrid                         donor                        </a:t>
            </a:r>
            <a:r>
              <a:rPr lang="el-GR" sz="1300" i="0">
                <a:latin typeface="Arial" charset="0"/>
              </a:rPr>
              <a:t>ρ</a:t>
            </a:r>
            <a:r>
              <a:rPr lang="en-US" altLang="zh-CN" sz="1300" i="0">
                <a:latin typeface="Arial" charset="0"/>
              </a:rPr>
              <a:t>0 Cell</a:t>
            </a:r>
          </a:p>
          <a:p>
            <a:pPr algn="l" defTabSz="912813" eaLnBrk="1" hangingPunct="1"/>
            <a:r>
              <a:rPr lang="en-US" altLang="zh-CN" sz="1300" i="0">
                <a:latin typeface="Arial" charset="0"/>
              </a:rPr>
              <a:t>   ( TK</a:t>
            </a:r>
            <a:r>
              <a:rPr lang="en-US" altLang="zh-CN" sz="1300" i="0" baseline="30000">
                <a:latin typeface="Arial" charset="0"/>
              </a:rPr>
              <a:t>-</a:t>
            </a:r>
            <a:r>
              <a:rPr lang="en-US" altLang="zh-CN" sz="1300" i="0">
                <a:latin typeface="Arial" charset="0"/>
              </a:rPr>
              <a:t>, Ur</a:t>
            </a:r>
            <a:r>
              <a:rPr lang="en-US" altLang="zh-CN" sz="1300" i="0" baseline="30000">
                <a:latin typeface="Arial" charset="0"/>
              </a:rPr>
              <a:t>+</a:t>
            </a:r>
            <a:r>
              <a:rPr lang="en-US" altLang="zh-CN" sz="1300" i="0">
                <a:latin typeface="Arial" charset="0"/>
              </a:rPr>
              <a:t> )                        (TK</a:t>
            </a:r>
            <a:r>
              <a:rPr lang="en-US" altLang="zh-CN" sz="1300" i="0" baseline="30000">
                <a:latin typeface="Arial" charset="0"/>
              </a:rPr>
              <a:t>+</a:t>
            </a:r>
            <a:r>
              <a:rPr lang="en-US" altLang="zh-CN" sz="1300" i="0">
                <a:latin typeface="Arial" charset="0"/>
              </a:rPr>
              <a:t>, Ur</a:t>
            </a:r>
            <a:r>
              <a:rPr lang="en-US" altLang="zh-CN" sz="1300" i="0" baseline="30000">
                <a:latin typeface="Arial" charset="0"/>
              </a:rPr>
              <a:t>+</a:t>
            </a:r>
            <a:r>
              <a:rPr lang="en-US" altLang="zh-CN" sz="1300" i="0">
                <a:latin typeface="Arial" charset="0"/>
              </a:rPr>
              <a:t>)                  (TK</a:t>
            </a:r>
            <a:r>
              <a:rPr lang="en-US" altLang="zh-CN" sz="1300" i="0" baseline="30000">
                <a:latin typeface="Arial" charset="0"/>
              </a:rPr>
              <a:t>+</a:t>
            </a:r>
            <a:r>
              <a:rPr lang="en-US" altLang="zh-CN" sz="1300" i="0">
                <a:latin typeface="Arial" charset="0"/>
              </a:rPr>
              <a:t>, Ur</a:t>
            </a:r>
            <a:r>
              <a:rPr lang="en-US" altLang="zh-CN" sz="1300" i="0" baseline="30000">
                <a:latin typeface="Arial" charset="0"/>
              </a:rPr>
              <a:t>+</a:t>
            </a:r>
            <a:r>
              <a:rPr lang="en-US" altLang="zh-CN" sz="1300" i="0">
                <a:latin typeface="Arial" charset="0"/>
              </a:rPr>
              <a:t>)                     (TK</a:t>
            </a:r>
            <a:r>
              <a:rPr lang="en-US" altLang="zh-CN" sz="1300" i="0" baseline="30000">
                <a:latin typeface="Arial" charset="0"/>
              </a:rPr>
              <a:t>-</a:t>
            </a:r>
            <a:r>
              <a:rPr lang="en-US" altLang="zh-CN" sz="1300" i="0">
                <a:latin typeface="Arial" charset="0"/>
              </a:rPr>
              <a:t>, Ur</a:t>
            </a:r>
            <a:r>
              <a:rPr lang="en-US" altLang="zh-CN" sz="1300" i="0" baseline="30000">
                <a:latin typeface="Arial" charset="0"/>
              </a:rPr>
              <a:t>- </a:t>
            </a:r>
            <a:r>
              <a:rPr lang="en-US" altLang="zh-CN" sz="1300" i="0">
                <a:latin typeface="Arial" charset="0"/>
              </a:rPr>
              <a:t>)</a:t>
            </a:r>
          </a:p>
        </p:txBody>
      </p:sp>
      <p:sp>
        <p:nvSpPr>
          <p:cNvPr id="53378" name="Text Box 130"/>
          <p:cNvSpPr txBox="1">
            <a:spLocks noChangeArrowheads="1"/>
          </p:cNvSpPr>
          <p:nvPr/>
        </p:nvSpPr>
        <p:spPr bwMode="auto">
          <a:xfrm>
            <a:off x="5791200" y="5791200"/>
            <a:ext cx="1066800" cy="488950"/>
          </a:xfrm>
          <a:prstGeom prst="rect">
            <a:avLst/>
          </a:prstGeom>
          <a:solidFill>
            <a:srgbClr val="FFFF00"/>
          </a:solidFill>
          <a:ln w="9525">
            <a:noFill/>
            <a:miter lim="800000"/>
            <a:headEnd/>
            <a:tailEnd/>
          </a:ln>
        </p:spPr>
        <p:txBody>
          <a:bodyPr lIns="91423" tIns="45710" rIns="91423" bIns="45710">
            <a:prstTxWarp prst="textNoShape">
              <a:avLst/>
            </a:prstTxWarp>
            <a:spAutoFit/>
          </a:bodyPr>
          <a:lstStyle/>
          <a:p>
            <a:pPr algn="just" defTabSz="912813" eaLnBrk="1" hangingPunct="1"/>
            <a:r>
              <a:rPr lang="en-US" altLang="zh-CN" sz="1300" i="0">
                <a:latin typeface="Arial" charset="0"/>
              </a:rPr>
              <a:t>Cybrids       </a:t>
            </a:r>
          </a:p>
          <a:p>
            <a:pPr algn="just" defTabSz="912813" eaLnBrk="1" hangingPunct="1"/>
            <a:r>
              <a:rPr lang="en-US" altLang="zh-CN" sz="1300" i="0">
                <a:latin typeface="Arial" charset="0"/>
              </a:rPr>
              <a:t>( TK</a:t>
            </a:r>
            <a:r>
              <a:rPr lang="en-US" altLang="zh-CN" sz="1300" i="0" baseline="30000">
                <a:latin typeface="Arial" charset="0"/>
              </a:rPr>
              <a:t>-</a:t>
            </a:r>
            <a:r>
              <a:rPr lang="en-US" altLang="zh-CN" sz="1300" i="0">
                <a:latin typeface="Arial" charset="0"/>
              </a:rPr>
              <a:t>, Ur</a:t>
            </a:r>
            <a:r>
              <a:rPr lang="en-US" altLang="zh-CN" sz="1300" i="0" baseline="30000">
                <a:latin typeface="Arial" charset="0"/>
              </a:rPr>
              <a:t>+</a:t>
            </a:r>
            <a:r>
              <a:rPr lang="en-US" altLang="zh-CN" sz="1300" i="0">
                <a:latin typeface="Arial" charset="0"/>
              </a:rPr>
              <a:t> )</a:t>
            </a:r>
          </a:p>
        </p:txBody>
      </p:sp>
      <p:sp>
        <p:nvSpPr>
          <p:cNvPr id="53379" name="Text Box 131"/>
          <p:cNvSpPr txBox="1">
            <a:spLocks noChangeArrowheads="1"/>
          </p:cNvSpPr>
          <p:nvPr/>
        </p:nvSpPr>
        <p:spPr bwMode="auto">
          <a:xfrm>
            <a:off x="3276600" y="5181600"/>
            <a:ext cx="1066800" cy="549275"/>
          </a:xfrm>
          <a:prstGeom prst="rect">
            <a:avLst/>
          </a:prstGeom>
          <a:solidFill>
            <a:srgbClr val="FFFF00"/>
          </a:solidFill>
          <a:ln w="9525">
            <a:noFill/>
            <a:miter lim="800000"/>
            <a:headEnd/>
            <a:tailEnd/>
          </a:ln>
        </p:spPr>
        <p:txBody>
          <a:bodyPr lIns="91423" tIns="45710" rIns="91423" bIns="45710">
            <a:prstTxWarp prst="textNoShape">
              <a:avLst/>
            </a:prstTxWarp>
            <a:spAutoFit/>
          </a:bodyPr>
          <a:lstStyle/>
          <a:p>
            <a:pPr defTabSz="912813" eaLnBrk="1" hangingPunct="1"/>
            <a:r>
              <a:rPr lang="en-US" altLang="zh-CN" sz="1500" i="0">
                <a:latin typeface="Arial" charset="0"/>
              </a:rPr>
              <a:t>+Brdu</a:t>
            </a:r>
          </a:p>
          <a:p>
            <a:pPr defTabSz="912813" eaLnBrk="1" hangingPunct="1"/>
            <a:r>
              <a:rPr lang="en-US" altLang="zh-CN" sz="1500" i="0">
                <a:latin typeface="Arial" charset="0"/>
              </a:rPr>
              <a:t>-Uridine</a:t>
            </a:r>
          </a:p>
        </p:txBody>
      </p:sp>
      <p:sp>
        <p:nvSpPr>
          <p:cNvPr id="53380" name="Text Box 132"/>
          <p:cNvSpPr txBox="1">
            <a:spLocks noChangeArrowheads="1"/>
          </p:cNvSpPr>
          <p:nvPr/>
        </p:nvSpPr>
        <p:spPr bwMode="auto">
          <a:xfrm>
            <a:off x="2362200" y="2514600"/>
            <a:ext cx="1087438" cy="336550"/>
          </a:xfrm>
          <a:prstGeom prst="rect">
            <a:avLst/>
          </a:prstGeom>
          <a:solidFill>
            <a:srgbClr val="FFFF00"/>
          </a:solidFill>
          <a:ln w="9525">
            <a:noFill/>
            <a:miter lim="800000"/>
            <a:headEnd/>
            <a:tailEnd/>
          </a:ln>
        </p:spPr>
        <p:txBody>
          <a:bodyPr wrap="none">
            <a:prstTxWarp prst="textNoShape">
              <a:avLst/>
            </a:prstTxWarp>
            <a:spAutoFit/>
          </a:bodyPr>
          <a:lstStyle/>
          <a:p>
            <a:pPr algn="l" defTabSz="912813"/>
            <a:r>
              <a:rPr lang="en-US" altLang="zh-CN" i="0">
                <a:latin typeface="Arial" charset="0"/>
              </a:rPr>
              <a:t>cytoplasts</a:t>
            </a:r>
          </a:p>
        </p:txBody>
      </p:sp>
      <p:sp>
        <p:nvSpPr>
          <p:cNvPr id="53381" name="Line 133"/>
          <p:cNvSpPr>
            <a:spLocks noChangeShapeType="1"/>
          </p:cNvSpPr>
          <p:nvPr/>
        </p:nvSpPr>
        <p:spPr bwMode="auto">
          <a:xfrm>
            <a:off x="4800600" y="2806700"/>
            <a:ext cx="0" cy="685800"/>
          </a:xfrm>
          <a:prstGeom prst="line">
            <a:avLst/>
          </a:prstGeom>
          <a:noFill/>
          <a:ln w="3175">
            <a:solidFill>
              <a:schemeClr val="hlink"/>
            </a:solidFill>
            <a:round/>
            <a:headEnd/>
            <a:tailEnd type="triangle" w="med" len="med"/>
          </a:ln>
        </p:spPr>
        <p:txBody>
          <a:bodyPr wrap="none" anchor="ctr">
            <a:prstTxWarp prst="textNoShape">
              <a:avLst/>
            </a:prstTxWarp>
          </a:bodyPr>
          <a:lstStyle/>
          <a:p>
            <a:endParaRPr lang="en-US"/>
          </a:p>
        </p:txBody>
      </p:sp>
      <p:sp>
        <p:nvSpPr>
          <p:cNvPr id="53382" name="Line 134"/>
          <p:cNvSpPr>
            <a:spLocks noChangeShapeType="1"/>
          </p:cNvSpPr>
          <p:nvPr/>
        </p:nvSpPr>
        <p:spPr bwMode="auto">
          <a:xfrm>
            <a:off x="4495800" y="2578100"/>
            <a:ext cx="304800" cy="228600"/>
          </a:xfrm>
          <a:prstGeom prst="line">
            <a:avLst/>
          </a:prstGeom>
          <a:noFill/>
          <a:ln w="3175">
            <a:solidFill>
              <a:schemeClr val="hlink"/>
            </a:solidFill>
            <a:round/>
            <a:headEnd/>
            <a:tailEnd/>
          </a:ln>
        </p:spPr>
        <p:txBody>
          <a:bodyPr wrap="none" anchor="ctr">
            <a:prstTxWarp prst="textNoShape">
              <a:avLst/>
            </a:prstTxWarp>
          </a:bodyPr>
          <a:lstStyle/>
          <a:p>
            <a:endParaRPr lang="en-US"/>
          </a:p>
        </p:txBody>
      </p:sp>
      <p:sp>
        <p:nvSpPr>
          <p:cNvPr id="53383" name="Line 135"/>
          <p:cNvSpPr>
            <a:spLocks noChangeShapeType="1"/>
          </p:cNvSpPr>
          <p:nvPr/>
        </p:nvSpPr>
        <p:spPr bwMode="auto">
          <a:xfrm flipH="1">
            <a:off x="4800600" y="2501900"/>
            <a:ext cx="685800" cy="304800"/>
          </a:xfrm>
          <a:prstGeom prst="line">
            <a:avLst/>
          </a:prstGeom>
          <a:noFill/>
          <a:ln w="3175">
            <a:solidFill>
              <a:schemeClr val="hlink"/>
            </a:solidFill>
            <a:round/>
            <a:headEnd/>
            <a:tailEnd/>
          </a:ln>
        </p:spPr>
        <p:txBody>
          <a:bodyPr wrap="none" anchor="ctr">
            <a:prstTxWarp prst="textNoShape">
              <a:avLst/>
            </a:prstTxWarp>
          </a:bodyPr>
          <a:lstStyle/>
          <a:p>
            <a:endParaRPr lang="en-US"/>
          </a:p>
        </p:txBody>
      </p:sp>
      <p:sp>
        <p:nvSpPr>
          <p:cNvPr id="53384" name="Line 136"/>
          <p:cNvSpPr>
            <a:spLocks noChangeShapeType="1"/>
          </p:cNvSpPr>
          <p:nvPr/>
        </p:nvSpPr>
        <p:spPr bwMode="auto">
          <a:xfrm>
            <a:off x="3657600" y="1587500"/>
            <a:ext cx="152400" cy="533400"/>
          </a:xfrm>
          <a:prstGeom prst="line">
            <a:avLst/>
          </a:prstGeom>
          <a:noFill/>
          <a:ln w="3175">
            <a:solidFill>
              <a:schemeClr val="hlink"/>
            </a:solidFill>
            <a:round/>
            <a:headEnd/>
            <a:tailEnd type="triangle" w="med" len="med"/>
          </a:ln>
        </p:spPr>
        <p:txBody>
          <a:bodyPr wrap="none" anchor="ctr">
            <a:prstTxWarp prst="textNoShape">
              <a:avLst/>
            </a:prstTxWarp>
          </a:bodyPr>
          <a:lstStyle/>
          <a:p>
            <a:endParaRPr lang="en-US"/>
          </a:p>
        </p:txBody>
      </p:sp>
      <p:sp>
        <p:nvSpPr>
          <p:cNvPr id="53385" name="Line 137"/>
          <p:cNvSpPr>
            <a:spLocks noChangeShapeType="1"/>
          </p:cNvSpPr>
          <p:nvPr/>
        </p:nvSpPr>
        <p:spPr bwMode="auto">
          <a:xfrm>
            <a:off x="4876800" y="5092700"/>
            <a:ext cx="0" cy="533400"/>
          </a:xfrm>
          <a:prstGeom prst="line">
            <a:avLst/>
          </a:prstGeom>
          <a:noFill/>
          <a:ln w="3175">
            <a:solidFill>
              <a:schemeClr val="hlink"/>
            </a:solidFill>
            <a:round/>
            <a:headEnd/>
            <a:tailEnd type="triangle" w="med" len="med"/>
          </a:ln>
        </p:spPr>
        <p:txBody>
          <a:bodyPr wrap="none" anchor="ctr">
            <a:prstTxWarp prst="textNoShape">
              <a:avLst/>
            </a:prstTxWarp>
          </a:bodyPr>
          <a:lstStyle/>
          <a:p>
            <a:endParaRPr lang="en-US"/>
          </a:p>
        </p:txBody>
      </p:sp>
      <p:sp>
        <p:nvSpPr>
          <p:cNvPr id="53386" name="Rectangle 138"/>
          <p:cNvSpPr>
            <a:spLocks noChangeArrowheads="1"/>
          </p:cNvSpPr>
          <p:nvPr/>
        </p:nvSpPr>
        <p:spPr bwMode="auto">
          <a:xfrm>
            <a:off x="4062413" y="2879725"/>
            <a:ext cx="585787" cy="320675"/>
          </a:xfrm>
          <a:prstGeom prst="rect">
            <a:avLst/>
          </a:prstGeom>
          <a:noFill/>
          <a:ln w="9525">
            <a:noFill/>
            <a:miter lim="800000"/>
            <a:headEnd/>
            <a:tailEnd/>
          </a:ln>
        </p:spPr>
        <p:txBody>
          <a:bodyPr wrap="none" lIns="91423" tIns="45710" rIns="91423" bIns="45710">
            <a:prstTxWarp prst="textNoShape">
              <a:avLst/>
            </a:prstTxWarp>
            <a:spAutoFit/>
          </a:bodyPr>
          <a:lstStyle/>
          <a:p>
            <a:pPr algn="l" defTabSz="912813" eaLnBrk="1" hangingPunct="1"/>
            <a:r>
              <a:rPr lang="en-US" altLang="zh-CN" sz="1500" i="0">
                <a:solidFill>
                  <a:schemeClr val="folHlink"/>
                </a:solidFill>
                <a:latin typeface="Arial" charset="0"/>
              </a:rPr>
              <a:t>PEG</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4213" y="476250"/>
            <a:ext cx="7702550" cy="887413"/>
          </a:xfrm>
        </p:spPr>
        <p:txBody>
          <a:bodyPr/>
          <a:lstStyle/>
          <a:p>
            <a:pPr eaLnBrk="1" hangingPunct="1"/>
            <a:r>
              <a:rPr lang="en-US" altLang="zh-CN" sz="3200">
                <a:solidFill>
                  <a:srgbClr val="FFCC00"/>
                </a:solidFill>
                <a:latin typeface="Arial" charset="0"/>
                <a:ea typeface="宋体" charset="-122"/>
                <a:cs typeface="宋体" charset="-122"/>
              </a:rPr>
              <a:t>Eletrophoretic Patterns of Mitochondrial Translation Products</a:t>
            </a:r>
          </a:p>
        </p:txBody>
      </p:sp>
      <p:sp>
        <p:nvSpPr>
          <p:cNvPr id="54275" name="Rectangle 3"/>
          <p:cNvSpPr>
            <a:spLocks noGrp="1" noChangeArrowheads="1" noTextEdit="1"/>
          </p:cNvSpPr>
          <p:nvPr>
            <p:ph type="dgm" idx="1"/>
          </p:nvPr>
        </p:nvSpPr>
        <p:spPr>
          <a:xfrm>
            <a:off x="533400" y="1600200"/>
            <a:ext cx="7772400" cy="5029200"/>
          </a:xfrm>
        </p:spPr>
      </p:sp>
      <p:pic>
        <p:nvPicPr>
          <p:cNvPr id="54276" name="Picture 4"/>
          <p:cNvPicPr>
            <a:picLocks noChangeAspect="1" noChangeArrowheads="1"/>
          </p:cNvPicPr>
          <p:nvPr/>
        </p:nvPicPr>
        <p:blipFill>
          <a:blip r:embed="rId3"/>
          <a:srcRect/>
          <a:stretch>
            <a:fillRect/>
          </a:stretch>
        </p:blipFill>
        <p:spPr bwMode="auto">
          <a:xfrm>
            <a:off x="1371600" y="1600200"/>
            <a:ext cx="6553200" cy="4876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5608638" y="2076450"/>
            <a:ext cx="2808287" cy="2809875"/>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56323" name="Freeform 3"/>
          <p:cNvSpPr>
            <a:spLocks/>
          </p:cNvSpPr>
          <p:nvPr/>
        </p:nvSpPr>
        <p:spPr bwMode="auto">
          <a:xfrm>
            <a:off x="5622925" y="2076450"/>
            <a:ext cx="2808288" cy="2809875"/>
          </a:xfrm>
          <a:custGeom>
            <a:avLst/>
            <a:gdLst>
              <a:gd name="T0" fmla="*/ 0 w 1769"/>
              <a:gd name="T1" fmla="*/ 0 h 1770"/>
              <a:gd name="T2" fmla="*/ 2147483647 w 1769"/>
              <a:gd name="T3" fmla="*/ 0 h 1770"/>
              <a:gd name="T4" fmla="*/ 2147483647 w 1769"/>
              <a:gd name="T5" fmla="*/ 0 h 1770"/>
              <a:gd name="T6" fmla="*/ 2147483647 w 1769"/>
              <a:gd name="T7" fmla="*/ 2147483647 h 1770"/>
              <a:gd name="T8" fmla="*/ 2147483647 w 1769"/>
              <a:gd name="T9" fmla="*/ 2147483647 h 1770"/>
              <a:gd name="T10" fmla="*/ 0 w 1769"/>
              <a:gd name="T11" fmla="*/ 2147483647 h 1770"/>
              <a:gd name="T12" fmla="*/ 0 w 1769"/>
              <a:gd name="T13" fmla="*/ 2147483647 h 1770"/>
              <a:gd name="T14" fmla="*/ 0 w 1769"/>
              <a:gd name="T15" fmla="*/ 0 h 1770"/>
              <a:gd name="T16" fmla="*/ 0 w 1769"/>
              <a:gd name="T17" fmla="*/ 0 h 17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69"/>
              <a:gd name="T28" fmla="*/ 0 h 1770"/>
              <a:gd name="T29" fmla="*/ 1769 w 1769"/>
              <a:gd name="T30" fmla="*/ 1770 h 17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69" h="1770">
                <a:moveTo>
                  <a:pt x="0" y="0"/>
                </a:moveTo>
                <a:lnTo>
                  <a:pt x="1769" y="0"/>
                </a:lnTo>
                <a:lnTo>
                  <a:pt x="1769" y="1770"/>
                </a:lnTo>
                <a:lnTo>
                  <a:pt x="0" y="1770"/>
                </a:lnTo>
                <a:lnTo>
                  <a:pt x="0" y="0"/>
                </a:lnTo>
                <a:close/>
              </a:path>
            </a:pathLst>
          </a:custGeom>
          <a:noFill/>
          <a:ln w="14288">
            <a:solidFill>
              <a:srgbClr val="000000"/>
            </a:solidFill>
            <a:round/>
            <a:headEnd/>
            <a:tailEnd/>
          </a:ln>
        </p:spPr>
        <p:txBody>
          <a:bodyPr>
            <a:prstTxWarp prst="textNoShape">
              <a:avLst/>
            </a:prstTxWarp>
          </a:bodyPr>
          <a:lstStyle/>
          <a:p>
            <a:endParaRPr lang="en-US"/>
          </a:p>
        </p:txBody>
      </p:sp>
      <p:sp>
        <p:nvSpPr>
          <p:cNvPr id="56324" name="Line 4"/>
          <p:cNvSpPr>
            <a:spLocks noChangeShapeType="1"/>
          </p:cNvSpPr>
          <p:nvPr/>
        </p:nvSpPr>
        <p:spPr bwMode="auto">
          <a:xfrm>
            <a:off x="5538788" y="4886325"/>
            <a:ext cx="55562" cy="1588"/>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325" name="Line 5"/>
          <p:cNvSpPr>
            <a:spLocks noChangeShapeType="1"/>
          </p:cNvSpPr>
          <p:nvPr/>
        </p:nvSpPr>
        <p:spPr bwMode="auto">
          <a:xfrm>
            <a:off x="5538788" y="4324350"/>
            <a:ext cx="55562" cy="1588"/>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326" name="Line 6"/>
          <p:cNvSpPr>
            <a:spLocks noChangeShapeType="1"/>
          </p:cNvSpPr>
          <p:nvPr/>
        </p:nvSpPr>
        <p:spPr bwMode="auto">
          <a:xfrm>
            <a:off x="5538788" y="3762375"/>
            <a:ext cx="55562" cy="1588"/>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327" name="Line 7"/>
          <p:cNvSpPr>
            <a:spLocks noChangeShapeType="1"/>
          </p:cNvSpPr>
          <p:nvPr/>
        </p:nvSpPr>
        <p:spPr bwMode="auto">
          <a:xfrm>
            <a:off x="5538788" y="3200400"/>
            <a:ext cx="55562" cy="1588"/>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328" name="Line 8"/>
          <p:cNvSpPr>
            <a:spLocks noChangeShapeType="1"/>
          </p:cNvSpPr>
          <p:nvPr/>
        </p:nvSpPr>
        <p:spPr bwMode="auto">
          <a:xfrm>
            <a:off x="5538788" y="2638425"/>
            <a:ext cx="55562" cy="1588"/>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329" name="Line 9"/>
          <p:cNvSpPr>
            <a:spLocks noChangeShapeType="1"/>
          </p:cNvSpPr>
          <p:nvPr/>
        </p:nvSpPr>
        <p:spPr bwMode="auto">
          <a:xfrm>
            <a:off x="5538788" y="2076450"/>
            <a:ext cx="55562" cy="1588"/>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330" name="Line 10"/>
          <p:cNvSpPr>
            <a:spLocks noChangeShapeType="1"/>
          </p:cNvSpPr>
          <p:nvPr/>
        </p:nvSpPr>
        <p:spPr bwMode="auto">
          <a:xfrm flipV="1">
            <a:off x="5622925" y="2076450"/>
            <a:ext cx="1588" cy="2809875"/>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331" name="Line 11"/>
          <p:cNvSpPr>
            <a:spLocks noChangeShapeType="1"/>
          </p:cNvSpPr>
          <p:nvPr/>
        </p:nvSpPr>
        <p:spPr bwMode="auto">
          <a:xfrm>
            <a:off x="6311900" y="4899025"/>
            <a:ext cx="1588" cy="57150"/>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332" name="Line 12"/>
          <p:cNvSpPr>
            <a:spLocks noChangeShapeType="1"/>
          </p:cNvSpPr>
          <p:nvPr/>
        </p:nvSpPr>
        <p:spPr bwMode="auto">
          <a:xfrm>
            <a:off x="7715250" y="4899025"/>
            <a:ext cx="1588" cy="57150"/>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333" name="Line 13"/>
          <p:cNvSpPr>
            <a:spLocks noChangeShapeType="1"/>
          </p:cNvSpPr>
          <p:nvPr/>
        </p:nvSpPr>
        <p:spPr bwMode="auto">
          <a:xfrm>
            <a:off x="5608638" y="4886325"/>
            <a:ext cx="2808287" cy="1588"/>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334" name="Line 14"/>
          <p:cNvSpPr>
            <a:spLocks noChangeShapeType="1"/>
          </p:cNvSpPr>
          <p:nvPr/>
        </p:nvSpPr>
        <p:spPr bwMode="auto">
          <a:xfrm>
            <a:off x="5608638" y="4886325"/>
            <a:ext cx="2808287" cy="1588"/>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335" name="Rectangle 15"/>
          <p:cNvSpPr>
            <a:spLocks noChangeArrowheads="1"/>
          </p:cNvSpPr>
          <p:nvPr/>
        </p:nvSpPr>
        <p:spPr bwMode="auto">
          <a:xfrm>
            <a:off x="5848350" y="3059113"/>
            <a:ext cx="939800" cy="1827212"/>
          </a:xfrm>
          <a:prstGeom prst="rect">
            <a:avLst/>
          </a:prstGeom>
          <a:solidFill>
            <a:srgbClr val="FF3838"/>
          </a:solidFill>
          <a:ln w="9525">
            <a:noFill/>
            <a:miter lim="800000"/>
            <a:headEnd/>
            <a:tailEnd/>
          </a:ln>
        </p:spPr>
        <p:txBody>
          <a:bodyPr>
            <a:prstTxWarp prst="textNoShape">
              <a:avLst/>
            </a:prstTxWarp>
          </a:bodyPr>
          <a:lstStyle/>
          <a:p>
            <a:endParaRPr lang="en-US"/>
          </a:p>
        </p:txBody>
      </p:sp>
      <p:sp>
        <p:nvSpPr>
          <p:cNvPr id="56336" name="Rectangle 16"/>
          <p:cNvSpPr>
            <a:spLocks noChangeArrowheads="1"/>
          </p:cNvSpPr>
          <p:nvPr/>
        </p:nvSpPr>
        <p:spPr bwMode="auto">
          <a:xfrm>
            <a:off x="7251700" y="3116263"/>
            <a:ext cx="941388" cy="1770062"/>
          </a:xfrm>
          <a:prstGeom prst="rect">
            <a:avLst/>
          </a:prstGeom>
          <a:solidFill>
            <a:srgbClr val="FFFF38"/>
          </a:solidFill>
          <a:ln w="9525">
            <a:noFill/>
            <a:miter lim="800000"/>
            <a:headEnd/>
            <a:tailEnd/>
          </a:ln>
        </p:spPr>
        <p:txBody>
          <a:bodyPr>
            <a:prstTxWarp prst="textNoShape">
              <a:avLst/>
            </a:prstTxWarp>
          </a:bodyPr>
          <a:lstStyle/>
          <a:p>
            <a:endParaRPr lang="en-US"/>
          </a:p>
        </p:txBody>
      </p:sp>
      <p:sp>
        <p:nvSpPr>
          <p:cNvPr id="56337" name="Freeform 17"/>
          <p:cNvSpPr>
            <a:spLocks/>
          </p:cNvSpPr>
          <p:nvPr/>
        </p:nvSpPr>
        <p:spPr bwMode="auto">
          <a:xfrm>
            <a:off x="5861050" y="3059113"/>
            <a:ext cx="941388" cy="1827212"/>
          </a:xfrm>
          <a:custGeom>
            <a:avLst/>
            <a:gdLst>
              <a:gd name="T0" fmla="*/ 0 w 593"/>
              <a:gd name="T1" fmla="*/ 0 h 1151"/>
              <a:gd name="T2" fmla="*/ 1494454244 w 593"/>
              <a:gd name="T3" fmla="*/ 0 h 1151"/>
              <a:gd name="T4" fmla="*/ 1494454244 w 593"/>
              <a:gd name="T5" fmla="*/ 0 h 1151"/>
              <a:gd name="T6" fmla="*/ 1494454244 w 593"/>
              <a:gd name="T7" fmla="*/ 2147483647 h 1151"/>
              <a:gd name="T8" fmla="*/ 1494454244 w 593"/>
              <a:gd name="T9" fmla="*/ 2147483647 h 1151"/>
              <a:gd name="T10" fmla="*/ 0 w 593"/>
              <a:gd name="T11" fmla="*/ 2147483647 h 1151"/>
              <a:gd name="T12" fmla="*/ 0 w 593"/>
              <a:gd name="T13" fmla="*/ 2147483647 h 1151"/>
              <a:gd name="T14" fmla="*/ 0 w 593"/>
              <a:gd name="T15" fmla="*/ 0 h 1151"/>
              <a:gd name="T16" fmla="*/ 0 w 593"/>
              <a:gd name="T17" fmla="*/ 0 h 11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3"/>
              <a:gd name="T28" fmla="*/ 0 h 1151"/>
              <a:gd name="T29" fmla="*/ 593 w 593"/>
              <a:gd name="T30" fmla="*/ 1151 h 11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3" h="1151">
                <a:moveTo>
                  <a:pt x="0" y="0"/>
                </a:moveTo>
                <a:lnTo>
                  <a:pt x="593" y="0"/>
                </a:lnTo>
                <a:lnTo>
                  <a:pt x="593" y="1151"/>
                </a:lnTo>
                <a:lnTo>
                  <a:pt x="0" y="1151"/>
                </a:lnTo>
                <a:lnTo>
                  <a:pt x="0" y="0"/>
                </a:lnTo>
                <a:close/>
              </a:path>
            </a:pathLst>
          </a:custGeom>
          <a:noFill/>
          <a:ln w="14288">
            <a:solidFill>
              <a:srgbClr val="000000"/>
            </a:solidFill>
            <a:round/>
            <a:headEnd/>
            <a:tailEnd/>
          </a:ln>
        </p:spPr>
        <p:txBody>
          <a:bodyPr>
            <a:prstTxWarp prst="textNoShape">
              <a:avLst/>
            </a:prstTxWarp>
          </a:bodyPr>
          <a:lstStyle/>
          <a:p>
            <a:endParaRPr lang="en-US"/>
          </a:p>
        </p:txBody>
      </p:sp>
      <p:sp>
        <p:nvSpPr>
          <p:cNvPr id="56338" name="Freeform 18"/>
          <p:cNvSpPr>
            <a:spLocks/>
          </p:cNvSpPr>
          <p:nvPr/>
        </p:nvSpPr>
        <p:spPr bwMode="auto">
          <a:xfrm>
            <a:off x="7265988" y="3116263"/>
            <a:ext cx="941387" cy="1770062"/>
          </a:xfrm>
          <a:custGeom>
            <a:avLst/>
            <a:gdLst>
              <a:gd name="T0" fmla="*/ 0 w 593"/>
              <a:gd name="T1" fmla="*/ 0 h 1115"/>
              <a:gd name="T2" fmla="*/ 1494451069 w 593"/>
              <a:gd name="T3" fmla="*/ 0 h 1115"/>
              <a:gd name="T4" fmla="*/ 1494451069 w 593"/>
              <a:gd name="T5" fmla="*/ 0 h 1115"/>
              <a:gd name="T6" fmla="*/ 1494451069 w 593"/>
              <a:gd name="T7" fmla="*/ 2147483647 h 1115"/>
              <a:gd name="T8" fmla="*/ 1494451069 w 593"/>
              <a:gd name="T9" fmla="*/ 2147483647 h 1115"/>
              <a:gd name="T10" fmla="*/ 0 w 593"/>
              <a:gd name="T11" fmla="*/ 2147483647 h 1115"/>
              <a:gd name="T12" fmla="*/ 0 w 593"/>
              <a:gd name="T13" fmla="*/ 2147483647 h 1115"/>
              <a:gd name="T14" fmla="*/ 0 w 593"/>
              <a:gd name="T15" fmla="*/ 0 h 1115"/>
              <a:gd name="T16" fmla="*/ 0 w 593"/>
              <a:gd name="T17" fmla="*/ 0 h 1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3"/>
              <a:gd name="T28" fmla="*/ 0 h 1115"/>
              <a:gd name="T29" fmla="*/ 593 w 593"/>
              <a:gd name="T30" fmla="*/ 1115 h 11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3" h="1115">
                <a:moveTo>
                  <a:pt x="0" y="0"/>
                </a:moveTo>
                <a:lnTo>
                  <a:pt x="593" y="0"/>
                </a:lnTo>
                <a:lnTo>
                  <a:pt x="593" y="1115"/>
                </a:lnTo>
                <a:lnTo>
                  <a:pt x="0" y="1115"/>
                </a:lnTo>
                <a:lnTo>
                  <a:pt x="0" y="0"/>
                </a:lnTo>
                <a:close/>
              </a:path>
            </a:pathLst>
          </a:custGeom>
          <a:noFill/>
          <a:ln w="14288">
            <a:solidFill>
              <a:srgbClr val="000000"/>
            </a:solidFill>
            <a:round/>
            <a:headEnd/>
            <a:tailEnd/>
          </a:ln>
        </p:spPr>
        <p:txBody>
          <a:bodyPr>
            <a:prstTxWarp prst="textNoShape">
              <a:avLst/>
            </a:prstTxWarp>
          </a:bodyPr>
          <a:lstStyle/>
          <a:p>
            <a:endParaRPr lang="en-US"/>
          </a:p>
        </p:txBody>
      </p:sp>
      <p:sp>
        <p:nvSpPr>
          <p:cNvPr id="56339" name="Line 19"/>
          <p:cNvSpPr>
            <a:spLocks noChangeShapeType="1"/>
          </p:cNvSpPr>
          <p:nvPr/>
        </p:nvSpPr>
        <p:spPr bwMode="auto">
          <a:xfrm flipV="1">
            <a:off x="6324600" y="2863850"/>
            <a:ext cx="1588" cy="153988"/>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340" name="Line 20"/>
          <p:cNvSpPr>
            <a:spLocks noChangeShapeType="1"/>
          </p:cNvSpPr>
          <p:nvPr/>
        </p:nvSpPr>
        <p:spPr bwMode="auto">
          <a:xfrm>
            <a:off x="6269038" y="2863850"/>
            <a:ext cx="84137" cy="1588"/>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341" name="Line 21"/>
          <p:cNvSpPr>
            <a:spLocks noChangeShapeType="1"/>
          </p:cNvSpPr>
          <p:nvPr/>
        </p:nvSpPr>
        <p:spPr bwMode="auto">
          <a:xfrm flipV="1">
            <a:off x="7729538" y="2890838"/>
            <a:ext cx="1587" cy="182562"/>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342" name="Line 22"/>
          <p:cNvSpPr>
            <a:spLocks noChangeShapeType="1"/>
          </p:cNvSpPr>
          <p:nvPr/>
        </p:nvSpPr>
        <p:spPr bwMode="auto">
          <a:xfrm>
            <a:off x="7673975" y="2890838"/>
            <a:ext cx="84138" cy="1587"/>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343" name="Rectangle 23"/>
          <p:cNvSpPr>
            <a:spLocks noChangeArrowheads="1"/>
          </p:cNvSpPr>
          <p:nvPr/>
        </p:nvSpPr>
        <p:spPr bwMode="auto">
          <a:xfrm>
            <a:off x="5403850" y="4779963"/>
            <a:ext cx="101600" cy="244475"/>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i="0">
                <a:solidFill>
                  <a:schemeClr val="folHlink"/>
                </a:solidFill>
              </a:rPr>
              <a:t>0</a:t>
            </a:r>
            <a:endParaRPr lang="en-US" altLang="zh-CN" sz="2400" i="0">
              <a:solidFill>
                <a:schemeClr val="folHlink"/>
              </a:solidFill>
              <a:latin typeface="Times" charset="0"/>
            </a:endParaRPr>
          </a:p>
        </p:txBody>
      </p:sp>
      <p:sp>
        <p:nvSpPr>
          <p:cNvPr id="56344" name="Rectangle 24"/>
          <p:cNvSpPr>
            <a:spLocks noChangeArrowheads="1"/>
          </p:cNvSpPr>
          <p:nvPr/>
        </p:nvSpPr>
        <p:spPr bwMode="auto">
          <a:xfrm>
            <a:off x="5307013" y="4217988"/>
            <a:ext cx="203200" cy="244475"/>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i="0">
                <a:solidFill>
                  <a:schemeClr val="folHlink"/>
                </a:solidFill>
              </a:rPr>
              <a:t>20</a:t>
            </a:r>
            <a:endParaRPr lang="en-US" altLang="zh-CN" sz="2400" i="0">
              <a:solidFill>
                <a:schemeClr val="folHlink"/>
              </a:solidFill>
              <a:latin typeface="Times" charset="0"/>
            </a:endParaRPr>
          </a:p>
        </p:txBody>
      </p:sp>
      <p:sp>
        <p:nvSpPr>
          <p:cNvPr id="56345" name="Rectangle 25"/>
          <p:cNvSpPr>
            <a:spLocks noChangeArrowheads="1"/>
          </p:cNvSpPr>
          <p:nvPr/>
        </p:nvSpPr>
        <p:spPr bwMode="auto">
          <a:xfrm>
            <a:off x="5307013" y="3656013"/>
            <a:ext cx="203200" cy="244475"/>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i="0">
                <a:solidFill>
                  <a:schemeClr val="folHlink"/>
                </a:solidFill>
              </a:rPr>
              <a:t>40</a:t>
            </a:r>
            <a:endParaRPr lang="en-US" altLang="zh-CN" sz="2400" i="0">
              <a:solidFill>
                <a:schemeClr val="folHlink"/>
              </a:solidFill>
              <a:latin typeface="Times" charset="0"/>
            </a:endParaRPr>
          </a:p>
        </p:txBody>
      </p:sp>
      <p:sp>
        <p:nvSpPr>
          <p:cNvPr id="56346" name="Rectangle 26"/>
          <p:cNvSpPr>
            <a:spLocks noChangeArrowheads="1"/>
          </p:cNvSpPr>
          <p:nvPr/>
        </p:nvSpPr>
        <p:spPr bwMode="auto">
          <a:xfrm>
            <a:off x="5307013" y="3094038"/>
            <a:ext cx="203200" cy="244475"/>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i="0">
                <a:solidFill>
                  <a:schemeClr val="folHlink"/>
                </a:solidFill>
              </a:rPr>
              <a:t>60</a:t>
            </a:r>
            <a:endParaRPr lang="en-US" altLang="zh-CN" sz="2400" i="0">
              <a:solidFill>
                <a:schemeClr val="folHlink"/>
              </a:solidFill>
              <a:latin typeface="Times" charset="0"/>
            </a:endParaRPr>
          </a:p>
        </p:txBody>
      </p:sp>
      <p:sp>
        <p:nvSpPr>
          <p:cNvPr id="56347" name="Rectangle 27"/>
          <p:cNvSpPr>
            <a:spLocks noChangeArrowheads="1"/>
          </p:cNvSpPr>
          <p:nvPr/>
        </p:nvSpPr>
        <p:spPr bwMode="auto">
          <a:xfrm>
            <a:off x="5307013" y="2532063"/>
            <a:ext cx="203200" cy="244475"/>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i="0">
                <a:solidFill>
                  <a:schemeClr val="folHlink"/>
                </a:solidFill>
              </a:rPr>
              <a:t>80</a:t>
            </a:r>
            <a:endParaRPr lang="en-US" altLang="zh-CN" sz="2400" i="0">
              <a:solidFill>
                <a:schemeClr val="folHlink"/>
              </a:solidFill>
              <a:latin typeface="Times" charset="0"/>
            </a:endParaRPr>
          </a:p>
        </p:txBody>
      </p:sp>
      <p:sp>
        <p:nvSpPr>
          <p:cNvPr id="56348" name="Rectangle 28"/>
          <p:cNvSpPr>
            <a:spLocks noChangeArrowheads="1"/>
          </p:cNvSpPr>
          <p:nvPr/>
        </p:nvSpPr>
        <p:spPr bwMode="auto">
          <a:xfrm>
            <a:off x="5208588" y="1971675"/>
            <a:ext cx="304800" cy="244475"/>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i="0">
                <a:solidFill>
                  <a:schemeClr val="folHlink"/>
                </a:solidFill>
              </a:rPr>
              <a:t>100</a:t>
            </a:r>
            <a:endParaRPr lang="en-US" altLang="zh-CN" sz="2400" i="0">
              <a:solidFill>
                <a:schemeClr val="folHlink"/>
              </a:solidFill>
              <a:latin typeface="Times" charset="0"/>
            </a:endParaRPr>
          </a:p>
        </p:txBody>
      </p:sp>
      <p:sp>
        <p:nvSpPr>
          <p:cNvPr id="56349" name="Rectangle 29"/>
          <p:cNvSpPr>
            <a:spLocks noChangeArrowheads="1"/>
          </p:cNvSpPr>
          <p:nvPr/>
        </p:nvSpPr>
        <p:spPr bwMode="auto">
          <a:xfrm rot="-5340000">
            <a:off x="4776788" y="4911725"/>
            <a:ext cx="184150"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A</a:t>
            </a:r>
            <a:endParaRPr lang="en-US" altLang="zh-CN" sz="2400" i="0">
              <a:solidFill>
                <a:schemeClr val="folHlink"/>
              </a:solidFill>
              <a:latin typeface="Times" charset="0"/>
            </a:endParaRPr>
          </a:p>
        </p:txBody>
      </p:sp>
      <p:sp>
        <p:nvSpPr>
          <p:cNvPr id="56350" name="Rectangle 30"/>
          <p:cNvSpPr>
            <a:spLocks noChangeArrowheads="1"/>
          </p:cNvSpPr>
          <p:nvPr/>
        </p:nvSpPr>
        <p:spPr bwMode="auto">
          <a:xfrm rot="-5340000">
            <a:off x="4797425" y="4757738"/>
            <a:ext cx="127000"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v</a:t>
            </a:r>
            <a:endParaRPr lang="en-US" altLang="zh-CN" sz="2400" i="0">
              <a:solidFill>
                <a:schemeClr val="folHlink"/>
              </a:solidFill>
              <a:latin typeface="Times" charset="0"/>
            </a:endParaRPr>
          </a:p>
        </p:txBody>
      </p:sp>
      <p:sp>
        <p:nvSpPr>
          <p:cNvPr id="56351" name="Rectangle 31"/>
          <p:cNvSpPr>
            <a:spLocks noChangeArrowheads="1"/>
          </p:cNvSpPr>
          <p:nvPr/>
        </p:nvSpPr>
        <p:spPr bwMode="auto">
          <a:xfrm rot="-5340000">
            <a:off x="4804568" y="4637882"/>
            <a:ext cx="112713"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e</a:t>
            </a:r>
            <a:endParaRPr lang="en-US" altLang="zh-CN" sz="2400" i="0">
              <a:solidFill>
                <a:schemeClr val="folHlink"/>
              </a:solidFill>
              <a:latin typeface="Times" charset="0"/>
            </a:endParaRPr>
          </a:p>
        </p:txBody>
      </p:sp>
      <p:sp>
        <p:nvSpPr>
          <p:cNvPr id="56352" name="Rectangle 32"/>
          <p:cNvSpPr>
            <a:spLocks noChangeArrowheads="1"/>
          </p:cNvSpPr>
          <p:nvPr/>
        </p:nvSpPr>
        <p:spPr bwMode="auto">
          <a:xfrm rot="-5340000">
            <a:off x="4804569" y="4525169"/>
            <a:ext cx="112712"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r</a:t>
            </a:r>
            <a:endParaRPr lang="en-US" altLang="zh-CN" sz="2400" i="0">
              <a:solidFill>
                <a:schemeClr val="folHlink"/>
              </a:solidFill>
              <a:latin typeface="Times" charset="0"/>
            </a:endParaRPr>
          </a:p>
        </p:txBody>
      </p:sp>
      <p:sp>
        <p:nvSpPr>
          <p:cNvPr id="56353" name="Rectangle 33"/>
          <p:cNvSpPr>
            <a:spLocks noChangeArrowheads="1"/>
          </p:cNvSpPr>
          <p:nvPr/>
        </p:nvSpPr>
        <p:spPr bwMode="auto">
          <a:xfrm rot="-5340000">
            <a:off x="4797425" y="4405313"/>
            <a:ext cx="127000"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a</a:t>
            </a:r>
            <a:endParaRPr lang="en-US" altLang="zh-CN" sz="2400" i="0">
              <a:solidFill>
                <a:schemeClr val="folHlink"/>
              </a:solidFill>
              <a:latin typeface="Times" charset="0"/>
            </a:endParaRPr>
          </a:p>
        </p:txBody>
      </p:sp>
      <p:sp>
        <p:nvSpPr>
          <p:cNvPr id="56354" name="Rectangle 34"/>
          <p:cNvSpPr>
            <a:spLocks noChangeArrowheads="1"/>
          </p:cNvSpPr>
          <p:nvPr/>
        </p:nvSpPr>
        <p:spPr bwMode="auto">
          <a:xfrm rot="-5340000">
            <a:off x="4797425" y="4279900"/>
            <a:ext cx="127000"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g</a:t>
            </a:r>
            <a:endParaRPr lang="en-US" altLang="zh-CN" sz="2400" i="0">
              <a:solidFill>
                <a:schemeClr val="folHlink"/>
              </a:solidFill>
              <a:latin typeface="Times" charset="0"/>
            </a:endParaRPr>
          </a:p>
        </p:txBody>
      </p:sp>
      <p:sp>
        <p:nvSpPr>
          <p:cNvPr id="56355" name="Rectangle 35"/>
          <p:cNvSpPr>
            <a:spLocks noChangeArrowheads="1"/>
          </p:cNvSpPr>
          <p:nvPr/>
        </p:nvSpPr>
        <p:spPr bwMode="auto">
          <a:xfrm rot="-5340000">
            <a:off x="4804569" y="4160044"/>
            <a:ext cx="112712"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e</a:t>
            </a:r>
            <a:endParaRPr lang="en-US" altLang="zh-CN" sz="2400" i="0">
              <a:solidFill>
                <a:schemeClr val="folHlink"/>
              </a:solidFill>
              <a:latin typeface="Times" charset="0"/>
            </a:endParaRPr>
          </a:p>
        </p:txBody>
      </p:sp>
      <p:sp>
        <p:nvSpPr>
          <p:cNvPr id="56356" name="Rectangle 36"/>
          <p:cNvSpPr>
            <a:spLocks noChangeArrowheads="1"/>
          </p:cNvSpPr>
          <p:nvPr/>
        </p:nvSpPr>
        <p:spPr bwMode="auto">
          <a:xfrm rot="-5340000">
            <a:off x="4829175" y="4070350"/>
            <a:ext cx="63500" cy="304800"/>
          </a:xfrm>
          <a:prstGeom prst="rect">
            <a:avLst/>
          </a:prstGeom>
          <a:noFill/>
          <a:ln w="9525">
            <a:noFill/>
            <a:miter lim="800000"/>
            <a:headEnd/>
            <a:tailEnd/>
          </a:ln>
        </p:spPr>
        <p:txBody>
          <a:bodyPr wrap="none" lIns="0" tIns="0" rIns="0" bIns="0">
            <a:prstTxWarp prst="textNoShape">
              <a:avLst/>
            </a:prstTxWarp>
            <a:spAutoFit/>
          </a:bodyPr>
          <a:lstStyle/>
          <a:p>
            <a:pPr algn="l"/>
            <a:r>
              <a:rPr lang="zh-CN" altLang="en-US" sz="2000" b="1" i="0">
                <a:solidFill>
                  <a:schemeClr val="folHlink"/>
                </a:solidFill>
                <a:latin typeface="Times" charset="0"/>
              </a:rPr>
              <a:t> </a:t>
            </a:r>
            <a:endParaRPr lang="zh-CN" altLang="en-US" sz="2400" i="0">
              <a:solidFill>
                <a:schemeClr val="folHlink"/>
              </a:solidFill>
              <a:latin typeface="Times" charset="0"/>
            </a:endParaRPr>
          </a:p>
        </p:txBody>
      </p:sp>
      <p:sp>
        <p:nvSpPr>
          <p:cNvPr id="56357" name="Rectangle 37"/>
          <p:cNvSpPr>
            <a:spLocks noChangeArrowheads="1"/>
          </p:cNvSpPr>
          <p:nvPr/>
        </p:nvSpPr>
        <p:spPr bwMode="auto">
          <a:xfrm rot="-5340000">
            <a:off x="4790281" y="3977482"/>
            <a:ext cx="141287"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p</a:t>
            </a:r>
            <a:endParaRPr lang="en-US" altLang="zh-CN" sz="2400" i="0">
              <a:solidFill>
                <a:schemeClr val="folHlink"/>
              </a:solidFill>
              <a:latin typeface="Times" charset="0"/>
            </a:endParaRPr>
          </a:p>
        </p:txBody>
      </p:sp>
      <p:sp>
        <p:nvSpPr>
          <p:cNvPr id="56358" name="Rectangle 38"/>
          <p:cNvSpPr>
            <a:spLocks noChangeArrowheads="1"/>
          </p:cNvSpPr>
          <p:nvPr/>
        </p:nvSpPr>
        <p:spPr bwMode="auto">
          <a:xfrm rot="-5340000">
            <a:off x="4804569" y="3852069"/>
            <a:ext cx="112712"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e</a:t>
            </a:r>
            <a:endParaRPr lang="en-US" altLang="zh-CN" sz="2400" i="0">
              <a:solidFill>
                <a:schemeClr val="folHlink"/>
              </a:solidFill>
              <a:latin typeface="Times" charset="0"/>
            </a:endParaRPr>
          </a:p>
        </p:txBody>
      </p:sp>
      <p:sp>
        <p:nvSpPr>
          <p:cNvPr id="56359" name="Rectangle 39"/>
          <p:cNvSpPr>
            <a:spLocks noChangeArrowheads="1"/>
          </p:cNvSpPr>
          <p:nvPr/>
        </p:nvSpPr>
        <p:spPr bwMode="auto">
          <a:xfrm rot="-5340000">
            <a:off x="4804568" y="3739357"/>
            <a:ext cx="112713"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r</a:t>
            </a:r>
            <a:endParaRPr lang="en-US" altLang="zh-CN" sz="2400" i="0">
              <a:solidFill>
                <a:schemeClr val="folHlink"/>
              </a:solidFill>
              <a:latin typeface="Times" charset="0"/>
            </a:endParaRPr>
          </a:p>
        </p:txBody>
      </p:sp>
      <p:sp>
        <p:nvSpPr>
          <p:cNvPr id="56360" name="Rectangle 40"/>
          <p:cNvSpPr>
            <a:spLocks noChangeArrowheads="1"/>
          </p:cNvSpPr>
          <p:nvPr/>
        </p:nvSpPr>
        <p:spPr bwMode="auto">
          <a:xfrm rot="-5340000">
            <a:off x="4804569" y="3626644"/>
            <a:ext cx="112712"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c</a:t>
            </a:r>
            <a:endParaRPr lang="en-US" altLang="zh-CN" sz="2400" i="0">
              <a:solidFill>
                <a:schemeClr val="folHlink"/>
              </a:solidFill>
              <a:latin typeface="Times" charset="0"/>
            </a:endParaRPr>
          </a:p>
        </p:txBody>
      </p:sp>
      <p:sp>
        <p:nvSpPr>
          <p:cNvPr id="56361" name="Rectangle 41"/>
          <p:cNvSpPr>
            <a:spLocks noChangeArrowheads="1"/>
          </p:cNvSpPr>
          <p:nvPr/>
        </p:nvSpPr>
        <p:spPr bwMode="auto">
          <a:xfrm rot="-5340000">
            <a:off x="4804568" y="3513932"/>
            <a:ext cx="112713"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e</a:t>
            </a:r>
            <a:endParaRPr lang="en-US" altLang="zh-CN" sz="2400" i="0">
              <a:solidFill>
                <a:schemeClr val="folHlink"/>
              </a:solidFill>
              <a:latin typeface="Times" charset="0"/>
            </a:endParaRPr>
          </a:p>
        </p:txBody>
      </p:sp>
      <p:sp>
        <p:nvSpPr>
          <p:cNvPr id="56362" name="Rectangle 42"/>
          <p:cNvSpPr>
            <a:spLocks noChangeArrowheads="1"/>
          </p:cNvSpPr>
          <p:nvPr/>
        </p:nvSpPr>
        <p:spPr bwMode="auto">
          <a:xfrm rot="-5340000">
            <a:off x="4790281" y="3386932"/>
            <a:ext cx="141287"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n</a:t>
            </a:r>
            <a:endParaRPr lang="en-US" altLang="zh-CN" sz="2400" i="0">
              <a:solidFill>
                <a:schemeClr val="folHlink"/>
              </a:solidFill>
              <a:latin typeface="Times" charset="0"/>
            </a:endParaRPr>
          </a:p>
        </p:txBody>
      </p:sp>
      <p:sp>
        <p:nvSpPr>
          <p:cNvPr id="56363" name="Rectangle 43"/>
          <p:cNvSpPr>
            <a:spLocks noChangeArrowheads="1"/>
          </p:cNvSpPr>
          <p:nvPr/>
        </p:nvSpPr>
        <p:spPr bwMode="auto">
          <a:xfrm rot="-5340000">
            <a:off x="4818856" y="3275807"/>
            <a:ext cx="84137"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t</a:t>
            </a:r>
            <a:endParaRPr lang="en-US" altLang="zh-CN" sz="2400" i="0">
              <a:solidFill>
                <a:schemeClr val="folHlink"/>
              </a:solidFill>
              <a:latin typeface="Times" charset="0"/>
            </a:endParaRPr>
          </a:p>
        </p:txBody>
      </p:sp>
      <p:sp>
        <p:nvSpPr>
          <p:cNvPr id="56364" name="Rectangle 44"/>
          <p:cNvSpPr>
            <a:spLocks noChangeArrowheads="1"/>
          </p:cNvSpPr>
          <p:nvPr/>
        </p:nvSpPr>
        <p:spPr bwMode="auto">
          <a:xfrm rot="-5340000">
            <a:off x="4829175" y="3200400"/>
            <a:ext cx="63500" cy="304800"/>
          </a:xfrm>
          <a:prstGeom prst="rect">
            <a:avLst/>
          </a:prstGeom>
          <a:noFill/>
          <a:ln w="9525">
            <a:noFill/>
            <a:miter lim="800000"/>
            <a:headEnd/>
            <a:tailEnd/>
          </a:ln>
        </p:spPr>
        <p:txBody>
          <a:bodyPr wrap="none" lIns="0" tIns="0" rIns="0" bIns="0">
            <a:prstTxWarp prst="textNoShape">
              <a:avLst/>
            </a:prstTxWarp>
            <a:spAutoFit/>
          </a:bodyPr>
          <a:lstStyle/>
          <a:p>
            <a:pPr algn="l"/>
            <a:r>
              <a:rPr lang="zh-CN" altLang="en-US" sz="2000" b="1" i="0">
                <a:solidFill>
                  <a:schemeClr val="folHlink"/>
                </a:solidFill>
                <a:latin typeface="Times" charset="0"/>
              </a:rPr>
              <a:t> </a:t>
            </a:r>
            <a:endParaRPr lang="zh-CN" altLang="en-US" sz="2400" i="0">
              <a:solidFill>
                <a:schemeClr val="folHlink"/>
              </a:solidFill>
              <a:latin typeface="Times" charset="0"/>
            </a:endParaRPr>
          </a:p>
        </p:txBody>
      </p:sp>
      <p:sp>
        <p:nvSpPr>
          <p:cNvPr id="56365" name="Rectangle 45"/>
          <p:cNvSpPr>
            <a:spLocks noChangeArrowheads="1"/>
          </p:cNvSpPr>
          <p:nvPr/>
        </p:nvSpPr>
        <p:spPr bwMode="auto">
          <a:xfrm rot="-5340000">
            <a:off x="4804568" y="3107532"/>
            <a:ext cx="112713"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r</a:t>
            </a:r>
            <a:endParaRPr lang="en-US" altLang="zh-CN" sz="2400" i="0">
              <a:solidFill>
                <a:schemeClr val="folHlink"/>
              </a:solidFill>
              <a:latin typeface="Times" charset="0"/>
            </a:endParaRPr>
          </a:p>
        </p:txBody>
      </p:sp>
      <p:sp>
        <p:nvSpPr>
          <p:cNvPr id="56366" name="Rectangle 46"/>
          <p:cNvSpPr>
            <a:spLocks noChangeArrowheads="1"/>
          </p:cNvSpPr>
          <p:nvPr/>
        </p:nvSpPr>
        <p:spPr bwMode="auto">
          <a:xfrm rot="-5340000">
            <a:off x="4804569" y="2994819"/>
            <a:ext cx="112712"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e</a:t>
            </a:r>
            <a:endParaRPr lang="en-US" altLang="zh-CN" sz="2400" i="0">
              <a:solidFill>
                <a:schemeClr val="folHlink"/>
              </a:solidFill>
              <a:latin typeface="Times" charset="0"/>
            </a:endParaRPr>
          </a:p>
        </p:txBody>
      </p:sp>
      <p:sp>
        <p:nvSpPr>
          <p:cNvPr id="56367" name="Rectangle 47"/>
          <p:cNvSpPr>
            <a:spLocks noChangeArrowheads="1"/>
          </p:cNvSpPr>
          <p:nvPr/>
        </p:nvSpPr>
        <p:spPr bwMode="auto">
          <a:xfrm rot="-5340000">
            <a:off x="4826000" y="2903538"/>
            <a:ext cx="69850"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l</a:t>
            </a:r>
            <a:endParaRPr lang="en-US" altLang="zh-CN" sz="2400" i="0">
              <a:solidFill>
                <a:schemeClr val="folHlink"/>
              </a:solidFill>
              <a:latin typeface="Times" charset="0"/>
            </a:endParaRPr>
          </a:p>
        </p:txBody>
      </p:sp>
      <p:sp>
        <p:nvSpPr>
          <p:cNvPr id="56368" name="Rectangle 48"/>
          <p:cNvSpPr>
            <a:spLocks noChangeArrowheads="1"/>
          </p:cNvSpPr>
          <p:nvPr/>
        </p:nvSpPr>
        <p:spPr bwMode="auto">
          <a:xfrm rot="-5340000">
            <a:off x="4797425" y="2805113"/>
            <a:ext cx="127000"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a</a:t>
            </a:r>
            <a:endParaRPr lang="en-US" altLang="zh-CN" sz="2400" i="0">
              <a:solidFill>
                <a:schemeClr val="folHlink"/>
              </a:solidFill>
              <a:latin typeface="Times" charset="0"/>
            </a:endParaRPr>
          </a:p>
        </p:txBody>
      </p:sp>
      <p:sp>
        <p:nvSpPr>
          <p:cNvPr id="56369" name="Rectangle 49"/>
          <p:cNvSpPr>
            <a:spLocks noChangeArrowheads="1"/>
          </p:cNvSpPr>
          <p:nvPr/>
        </p:nvSpPr>
        <p:spPr bwMode="auto">
          <a:xfrm rot="-5340000">
            <a:off x="4818856" y="2699544"/>
            <a:ext cx="84138"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t</a:t>
            </a:r>
            <a:endParaRPr lang="en-US" altLang="zh-CN" sz="2400" i="0">
              <a:solidFill>
                <a:schemeClr val="folHlink"/>
              </a:solidFill>
              <a:latin typeface="Times" charset="0"/>
            </a:endParaRPr>
          </a:p>
        </p:txBody>
      </p:sp>
      <p:sp>
        <p:nvSpPr>
          <p:cNvPr id="56370" name="Rectangle 50"/>
          <p:cNvSpPr>
            <a:spLocks noChangeArrowheads="1"/>
          </p:cNvSpPr>
          <p:nvPr/>
        </p:nvSpPr>
        <p:spPr bwMode="auto">
          <a:xfrm rot="-5340000">
            <a:off x="4804569" y="2601119"/>
            <a:ext cx="112712"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e</a:t>
            </a:r>
            <a:endParaRPr lang="en-US" altLang="zh-CN" sz="2400" i="0">
              <a:solidFill>
                <a:schemeClr val="folHlink"/>
              </a:solidFill>
              <a:latin typeface="Times" charset="0"/>
            </a:endParaRPr>
          </a:p>
        </p:txBody>
      </p:sp>
      <p:sp>
        <p:nvSpPr>
          <p:cNvPr id="56371" name="Rectangle 51"/>
          <p:cNvSpPr>
            <a:spLocks noChangeArrowheads="1"/>
          </p:cNvSpPr>
          <p:nvPr/>
        </p:nvSpPr>
        <p:spPr bwMode="auto">
          <a:xfrm rot="-5340000">
            <a:off x="4790281" y="2474119"/>
            <a:ext cx="141288"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d</a:t>
            </a:r>
            <a:endParaRPr lang="en-US" altLang="zh-CN" sz="2400" i="0">
              <a:solidFill>
                <a:schemeClr val="folHlink"/>
              </a:solidFill>
              <a:latin typeface="Times" charset="0"/>
            </a:endParaRPr>
          </a:p>
        </p:txBody>
      </p:sp>
      <p:sp>
        <p:nvSpPr>
          <p:cNvPr id="56372" name="Rectangle 52"/>
          <p:cNvSpPr>
            <a:spLocks noChangeArrowheads="1"/>
          </p:cNvSpPr>
          <p:nvPr/>
        </p:nvSpPr>
        <p:spPr bwMode="auto">
          <a:xfrm rot="-5340000">
            <a:off x="4829175" y="2371725"/>
            <a:ext cx="63500" cy="304800"/>
          </a:xfrm>
          <a:prstGeom prst="rect">
            <a:avLst/>
          </a:prstGeom>
          <a:noFill/>
          <a:ln w="9525">
            <a:noFill/>
            <a:miter lim="800000"/>
            <a:headEnd/>
            <a:tailEnd/>
          </a:ln>
        </p:spPr>
        <p:txBody>
          <a:bodyPr wrap="none" lIns="0" tIns="0" rIns="0" bIns="0">
            <a:prstTxWarp prst="textNoShape">
              <a:avLst/>
            </a:prstTxWarp>
            <a:spAutoFit/>
          </a:bodyPr>
          <a:lstStyle/>
          <a:p>
            <a:pPr algn="l"/>
            <a:r>
              <a:rPr lang="zh-CN" altLang="en-US" sz="2000" b="1" i="0">
                <a:solidFill>
                  <a:schemeClr val="folHlink"/>
                </a:solidFill>
                <a:latin typeface="Times" charset="0"/>
              </a:rPr>
              <a:t> </a:t>
            </a:r>
            <a:endParaRPr lang="zh-CN" altLang="en-US" sz="2400" i="0">
              <a:solidFill>
                <a:schemeClr val="folHlink"/>
              </a:solidFill>
              <a:latin typeface="Times" charset="0"/>
            </a:endParaRPr>
          </a:p>
        </p:txBody>
      </p:sp>
      <p:sp>
        <p:nvSpPr>
          <p:cNvPr id="56373" name="Rectangle 53"/>
          <p:cNvSpPr>
            <a:spLocks noChangeArrowheads="1"/>
          </p:cNvSpPr>
          <p:nvPr/>
        </p:nvSpPr>
        <p:spPr bwMode="auto">
          <a:xfrm rot="-5340000">
            <a:off x="4818856" y="2307432"/>
            <a:ext cx="84137"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t</a:t>
            </a:r>
            <a:endParaRPr lang="en-US" altLang="zh-CN" sz="2400" i="0">
              <a:solidFill>
                <a:schemeClr val="folHlink"/>
              </a:solidFill>
              <a:latin typeface="Times" charset="0"/>
            </a:endParaRPr>
          </a:p>
        </p:txBody>
      </p:sp>
      <p:sp>
        <p:nvSpPr>
          <p:cNvPr id="56374" name="Rectangle 54"/>
          <p:cNvSpPr>
            <a:spLocks noChangeArrowheads="1"/>
          </p:cNvSpPr>
          <p:nvPr/>
        </p:nvSpPr>
        <p:spPr bwMode="auto">
          <a:xfrm rot="-5340000">
            <a:off x="4797425" y="2200275"/>
            <a:ext cx="127000"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o</a:t>
            </a:r>
            <a:endParaRPr lang="en-US" altLang="zh-CN" sz="2400" i="0">
              <a:solidFill>
                <a:schemeClr val="folHlink"/>
              </a:solidFill>
              <a:latin typeface="Times" charset="0"/>
            </a:endParaRPr>
          </a:p>
        </p:txBody>
      </p:sp>
      <p:sp>
        <p:nvSpPr>
          <p:cNvPr id="56375" name="Rectangle 55"/>
          <p:cNvSpPr>
            <a:spLocks noChangeArrowheads="1"/>
          </p:cNvSpPr>
          <p:nvPr/>
        </p:nvSpPr>
        <p:spPr bwMode="auto">
          <a:xfrm rot="-5340000">
            <a:off x="4829175" y="2105025"/>
            <a:ext cx="63500" cy="304800"/>
          </a:xfrm>
          <a:prstGeom prst="rect">
            <a:avLst/>
          </a:prstGeom>
          <a:noFill/>
          <a:ln w="9525">
            <a:noFill/>
            <a:miter lim="800000"/>
            <a:headEnd/>
            <a:tailEnd/>
          </a:ln>
        </p:spPr>
        <p:txBody>
          <a:bodyPr wrap="none" lIns="0" tIns="0" rIns="0" bIns="0">
            <a:prstTxWarp prst="textNoShape">
              <a:avLst/>
            </a:prstTxWarp>
            <a:spAutoFit/>
          </a:bodyPr>
          <a:lstStyle/>
          <a:p>
            <a:pPr algn="l"/>
            <a:r>
              <a:rPr lang="zh-CN" altLang="en-US" sz="2000" b="1" i="0">
                <a:solidFill>
                  <a:schemeClr val="folHlink"/>
                </a:solidFill>
                <a:latin typeface="Times" charset="0"/>
              </a:rPr>
              <a:t> </a:t>
            </a:r>
            <a:endParaRPr lang="zh-CN" altLang="en-US" sz="2400" i="0">
              <a:solidFill>
                <a:schemeClr val="folHlink"/>
              </a:solidFill>
              <a:latin typeface="Times" charset="0"/>
            </a:endParaRPr>
          </a:p>
        </p:txBody>
      </p:sp>
      <p:sp>
        <p:nvSpPr>
          <p:cNvPr id="56376" name="Rectangle 56"/>
          <p:cNvSpPr>
            <a:spLocks noChangeArrowheads="1"/>
          </p:cNvSpPr>
          <p:nvPr/>
        </p:nvSpPr>
        <p:spPr bwMode="auto">
          <a:xfrm rot="-5340000">
            <a:off x="4804568" y="2012157"/>
            <a:ext cx="112713"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c</a:t>
            </a:r>
            <a:endParaRPr lang="en-US" altLang="zh-CN" sz="2400" i="0">
              <a:solidFill>
                <a:schemeClr val="folHlink"/>
              </a:solidFill>
              <a:latin typeface="Times" charset="0"/>
            </a:endParaRPr>
          </a:p>
        </p:txBody>
      </p:sp>
      <p:sp>
        <p:nvSpPr>
          <p:cNvPr id="56377" name="Rectangle 57"/>
          <p:cNvSpPr>
            <a:spLocks noChangeArrowheads="1"/>
          </p:cNvSpPr>
          <p:nvPr/>
        </p:nvSpPr>
        <p:spPr bwMode="auto">
          <a:xfrm rot="-5340000">
            <a:off x="4797425" y="1892300"/>
            <a:ext cx="127000"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o</a:t>
            </a:r>
            <a:endParaRPr lang="en-US" altLang="zh-CN" sz="2400" i="0">
              <a:solidFill>
                <a:schemeClr val="folHlink"/>
              </a:solidFill>
              <a:latin typeface="Times" charset="0"/>
            </a:endParaRPr>
          </a:p>
        </p:txBody>
      </p:sp>
      <p:sp>
        <p:nvSpPr>
          <p:cNvPr id="56378" name="Rectangle 58"/>
          <p:cNvSpPr>
            <a:spLocks noChangeArrowheads="1"/>
          </p:cNvSpPr>
          <p:nvPr/>
        </p:nvSpPr>
        <p:spPr bwMode="auto">
          <a:xfrm rot="-5340000">
            <a:off x="4790281" y="1758157"/>
            <a:ext cx="141287"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n</a:t>
            </a:r>
            <a:endParaRPr lang="en-US" altLang="zh-CN" sz="2400" i="0">
              <a:solidFill>
                <a:schemeClr val="folHlink"/>
              </a:solidFill>
              <a:latin typeface="Times" charset="0"/>
            </a:endParaRPr>
          </a:p>
        </p:txBody>
      </p:sp>
      <p:sp>
        <p:nvSpPr>
          <p:cNvPr id="56379" name="Rectangle 59"/>
          <p:cNvSpPr>
            <a:spLocks noChangeArrowheads="1"/>
          </p:cNvSpPr>
          <p:nvPr/>
        </p:nvSpPr>
        <p:spPr bwMode="auto">
          <a:xfrm rot="-5340000">
            <a:off x="4818856" y="1647032"/>
            <a:ext cx="84137"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t</a:t>
            </a:r>
            <a:endParaRPr lang="en-US" altLang="zh-CN" sz="2400" i="0">
              <a:solidFill>
                <a:schemeClr val="folHlink"/>
              </a:solidFill>
              <a:latin typeface="Times" charset="0"/>
            </a:endParaRPr>
          </a:p>
        </p:txBody>
      </p:sp>
      <p:sp>
        <p:nvSpPr>
          <p:cNvPr id="56380" name="Rectangle 60"/>
          <p:cNvSpPr>
            <a:spLocks noChangeArrowheads="1"/>
          </p:cNvSpPr>
          <p:nvPr/>
        </p:nvSpPr>
        <p:spPr bwMode="auto">
          <a:xfrm rot="-5340000">
            <a:off x="4804568" y="1548607"/>
            <a:ext cx="112713"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r</a:t>
            </a:r>
            <a:endParaRPr lang="en-US" altLang="zh-CN" sz="2400" i="0">
              <a:solidFill>
                <a:schemeClr val="folHlink"/>
              </a:solidFill>
              <a:latin typeface="Times" charset="0"/>
            </a:endParaRPr>
          </a:p>
        </p:txBody>
      </p:sp>
      <p:sp>
        <p:nvSpPr>
          <p:cNvPr id="56381" name="Rectangle 61"/>
          <p:cNvSpPr>
            <a:spLocks noChangeArrowheads="1"/>
          </p:cNvSpPr>
          <p:nvPr/>
        </p:nvSpPr>
        <p:spPr bwMode="auto">
          <a:xfrm rot="-5340000">
            <a:off x="4797425" y="1428750"/>
            <a:ext cx="127000"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o</a:t>
            </a:r>
            <a:endParaRPr lang="en-US" altLang="zh-CN" sz="2400" i="0">
              <a:solidFill>
                <a:schemeClr val="folHlink"/>
              </a:solidFill>
              <a:latin typeface="Times" charset="0"/>
            </a:endParaRPr>
          </a:p>
        </p:txBody>
      </p:sp>
      <p:sp>
        <p:nvSpPr>
          <p:cNvPr id="56382" name="Rectangle 62"/>
          <p:cNvSpPr>
            <a:spLocks noChangeArrowheads="1"/>
          </p:cNvSpPr>
          <p:nvPr/>
        </p:nvSpPr>
        <p:spPr bwMode="auto">
          <a:xfrm rot="-5340000">
            <a:off x="4826000" y="1330325"/>
            <a:ext cx="69850"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l</a:t>
            </a:r>
            <a:endParaRPr lang="en-US" altLang="zh-CN" sz="2400" i="0">
              <a:solidFill>
                <a:schemeClr val="folHlink"/>
              </a:solidFill>
              <a:latin typeface="Times" charset="0"/>
            </a:endParaRPr>
          </a:p>
        </p:txBody>
      </p:sp>
      <p:sp>
        <p:nvSpPr>
          <p:cNvPr id="56383" name="Rectangle 63"/>
          <p:cNvSpPr>
            <a:spLocks noChangeArrowheads="1"/>
          </p:cNvSpPr>
          <p:nvPr/>
        </p:nvSpPr>
        <p:spPr bwMode="auto">
          <a:xfrm>
            <a:off x="6008688" y="5040313"/>
            <a:ext cx="544512" cy="411162"/>
          </a:xfrm>
          <a:prstGeom prst="rect">
            <a:avLst/>
          </a:prstGeom>
          <a:noFill/>
          <a:ln w="9525">
            <a:noFill/>
            <a:miter lim="800000"/>
            <a:headEnd/>
            <a:tailEnd/>
          </a:ln>
        </p:spPr>
        <p:txBody>
          <a:bodyPr lIns="0" tIns="0" rIns="0" bIns="0">
            <a:prstTxWarp prst="textNoShape">
              <a:avLst/>
            </a:prstTxWarp>
            <a:spAutoFit/>
          </a:bodyPr>
          <a:lstStyle/>
          <a:p>
            <a:pPr algn="l"/>
            <a:r>
              <a:rPr lang="en-US" altLang="zh-CN" sz="2700" b="1" i="0">
                <a:solidFill>
                  <a:schemeClr val="folHlink"/>
                </a:solidFill>
                <a:latin typeface="Times" charset="0"/>
              </a:rPr>
              <a:t>AS</a:t>
            </a:r>
            <a:endParaRPr lang="en-US" altLang="zh-CN" sz="2400" i="0">
              <a:solidFill>
                <a:schemeClr val="folHlink"/>
              </a:solidFill>
              <a:latin typeface="Times" charset="0"/>
            </a:endParaRPr>
          </a:p>
        </p:txBody>
      </p:sp>
      <p:sp>
        <p:nvSpPr>
          <p:cNvPr id="56384" name="Rectangle 64"/>
          <p:cNvSpPr>
            <a:spLocks noChangeArrowheads="1"/>
          </p:cNvSpPr>
          <p:nvPr/>
        </p:nvSpPr>
        <p:spPr bwMode="auto">
          <a:xfrm>
            <a:off x="7620000" y="5029200"/>
            <a:ext cx="190500" cy="411163"/>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700" b="1" i="0">
                <a:solidFill>
                  <a:schemeClr val="folHlink"/>
                </a:solidFill>
                <a:latin typeface="Times" charset="0"/>
              </a:rPr>
              <a:t>S</a:t>
            </a:r>
            <a:endParaRPr lang="en-US" altLang="zh-CN" sz="2400" i="0">
              <a:solidFill>
                <a:schemeClr val="folHlink"/>
              </a:solidFill>
              <a:latin typeface="Times" charset="0"/>
            </a:endParaRPr>
          </a:p>
        </p:txBody>
      </p:sp>
      <p:sp>
        <p:nvSpPr>
          <p:cNvPr id="56385" name="Text Box 65"/>
          <p:cNvSpPr txBox="1">
            <a:spLocks noChangeArrowheads="1"/>
          </p:cNvSpPr>
          <p:nvPr/>
        </p:nvSpPr>
        <p:spPr bwMode="auto">
          <a:xfrm>
            <a:off x="6400800" y="2822575"/>
            <a:ext cx="914400" cy="457200"/>
          </a:xfrm>
          <a:prstGeom prst="rect">
            <a:avLst/>
          </a:prstGeom>
          <a:noFill/>
          <a:ln w="9525">
            <a:noFill/>
            <a:miter lim="800000"/>
            <a:headEnd/>
            <a:tailEnd/>
          </a:ln>
        </p:spPr>
        <p:txBody>
          <a:bodyPr>
            <a:prstTxWarp prst="textNoShape">
              <a:avLst/>
            </a:prstTxWarp>
            <a:spAutoFit/>
          </a:bodyPr>
          <a:lstStyle/>
          <a:p>
            <a:pPr algn="l">
              <a:spcBef>
                <a:spcPct val="50000"/>
              </a:spcBef>
            </a:pPr>
            <a:endParaRPr lang="zh-CN" altLang="en-US" sz="2400" i="0">
              <a:solidFill>
                <a:schemeClr val="folHlink"/>
              </a:solidFill>
            </a:endParaRPr>
          </a:p>
        </p:txBody>
      </p:sp>
      <p:sp>
        <p:nvSpPr>
          <p:cNvPr id="56386" name="Rectangle 66"/>
          <p:cNvSpPr>
            <a:spLocks noChangeArrowheads="1"/>
          </p:cNvSpPr>
          <p:nvPr/>
        </p:nvSpPr>
        <p:spPr bwMode="auto">
          <a:xfrm>
            <a:off x="1533525" y="2173288"/>
            <a:ext cx="2798763" cy="2798762"/>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56387" name="Freeform 67"/>
          <p:cNvSpPr>
            <a:spLocks/>
          </p:cNvSpPr>
          <p:nvPr/>
        </p:nvSpPr>
        <p:spPr bwMode="auto">
          <a:xfrm>
            <a:off x="1533525" y="2185988"/>
            <a:ext cx="2798763" cy="2800350"/>
          </a:xfrm>
          <a:custGeom>
            <a:avLst/>
            <a:gdLst>
              <a:gd name="T0" fmla="*/ 0 w 1763"/>
              <a:gd name="T1" fmla="*/ 0 h 1764"/>
              <a:gd name="T2" fmla="*/ 2147483647 w 1763"/>
              <a:gd name="T3" fmla="*/ 0 h 1764"/>
              <a:gd name="T4" fmla="*/ 2147483647 w 1763"/>
              <a:gd name="T5" fmla="*/ 0 h 1764"/>
              <a:gd name="T6" fmla="*/ 2147483647 w 1763"/>
              <a:gd name="T7" fmla="*/ 2147483647 h 1764"/>
              <a:gd name="T8" fmla="*/ 2147483647 w 1763"/>
              <a:gd name="T9" fmla="*/ 2147483647 h 1764"/>
              <a:gd name="T10" fmla="*/ 0 w 1763"/>
              <a:gd name="T11" fmla="*/ 2147483647 h 1764"/>
              <a:gd name="T12" fmla="*/ 0 w 1763"/>
              <a:gd name="T13" fmla="*/ 2147483647 h 1764"/>
              <a:gd name="T14" fmla="*/ 0 w 1763"/>
              <a:gd name="T15" fmla="*/ 0 h 1764"/>
              <a:gd name="T16" fmla="*/ 0 w 1763"/>
              <a:gd name="T17" fmla="*/ 0 h 17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63"/>
              <a:gd name="T28" fmla="*/ 0 h 1764"/>
              <a:gd name="T29" fmla="*/ 1763 w 1763"/>
              <a:gd name="T30" fmla="*/ 1764 h 17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63" h="1764">
                <a:moveTo>
                  <a:pt x="0" y="0"/>
                </a:moveTo>
                <a:lnTo>
                  <a:pt x="1763" y="0"/>
                </a:lnTo>
                <a:lnTo>
                  <a:pt x="1763" y="1764"/>
                </a:lnTo>
                <a:lnTo>
                  <a:pt x="0" y="1764"/>
                </a:lnTo>
                <a:lnTo>
                  <a:pt x="0" y="0"/>
                </a:lnTo>
                <a:close/>
              </a:path>
            </a:pathLst>
          </a:custGeom>
          <a:noFill/>
          <a:ln w="14288">
            <a:solidFill>
              <a:srgbClr val="000000"/>
            </a:solidFill>
            <a:round/>
            <a:headEnd/>
            <a:tailEnd/>
          </a:ln>
        </p:spPr>
        <p:txBody>
          <a:bodyPr>
            <a:prstTxWarp prst="textNoShape">
              <a:avLst/>
            </a:prstTxWarp>
          </a:bodyPr>
          <a:lstStyle/>
          <a:p>
            <a:endParaRPr lang="en-US"/>
          </a:p>
        </p:txBody>
      </p:sp>
      <p:sp>
        <p:nvSpPr>
          <p:cNvPr id="56388" name="Line 68"/>
          <p:cNvSpPr>
            <a:spLocks noChangeShapeType="1"/>
          </p:cNvSpPr>
          <p:nvPr/>
        </p:nvSpPr>
        <p:spPr bwMode="auto">
          <a:xfrm>
            <a:off x="1463675" y="4986338"/>
            <a:ext cx="55563" cy="1587"/>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389" name="Line 69"/>
          <p:cNvSpPr>
            <a:spLocks noChangeShapeType="1"/>
          </p:cNvSpPr>
          <p:nvPr/>
        </p:nvSpPr>
        <p:spPr bwMode="auto">
          <a:xfrm>
            <a:off x="1463675" y="4425950"/>
            <a:ext cx="55563" cy="1588"/>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390" name="Line 70"/>
          <p:cNvSpPr>
            <a:spLocks noChangeShapeType="1"/>
          </p:cNvSpPr>
          <p:nvPr/>
        </p:nvSpPr>
        <p:spPr bwMode="auto">
          <a:xfrm>
            <a:off x="1463675" y="3865563"/>
            <a:ext cx="55563" cy="1587"/>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391" name="Line 71"/>
          <p:cNvSpPr>
            <a:spLocks noChangeShapeType="1"/>
          </p:cNvSpPr>
          <p:nvPr/>
        </p:nvSpPr>
        <p:spPr bwMode="auto">
          <a:xfrm>
            <a:off x="1463675" y="3306763"/>
            <a:ext cx="55563" cy="1587"/>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392" name="Line 72"/>
          <p:cNvSpPr>
            <a:spLocks noChangeShapeType="1"/>
          </p:cNvSpPr>
          <p:nvPr/>
        </p:nvSpPr>
        <p:spPr bwMode="auto">
          <a:xfrm>
            <a:off x="1463675" y="2746375"/>
            <a:ext cx="55563" cy="1588"/>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393" name="Line 73"/>
          <p:cNvSpPr>
            <a:spLocks noChangeShapeType="1"/>
          </p:cNvSpPr>
          <p:nvPr/>
        </p:nvSpPr>
        <p:spPr bwMode="auto">
          <a:xfrm>
            <a:off x="1463675" y="2185988"/>
            <a:ext cx="55563" cy="1587"/>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394" name="Line 74"/>
          <p:cNvSpPr>
            <a:spLocks noChangeShapeType="1"/>
          </p:cNvSpPr>
          <p:nvPr/>
        </p:nvSpPr>
        <p:spPr bwMode="auto">
          <a:xfrm flipV="1">
            <a:off x="1533525" y="2173288"/>
            <a:ext cx="1588" cy="2798762"/>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395" name="Line 75"/>
          <p:cNvSpPr>
            <a:spLocks noChangeShapeType="1"/>
          </p:cNvSpPr>
          <p:nvPr/>
        </p:nvSpPr>
        <p:spPr bwMode="auto">
          <a:xfrm>
            <a:off x="1533525" y="4986338"/>
            <a:ext cx="2798763" cy="1587"/>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396" name="Line 76"/>
          <p:cNvSpPr>
            <a:spLocks noChangeShapeType="1"/>
          </p:cNvSpPr>
          <p:nvPr/>
        </p:nvSpPr>
        <p:spPr bwMode="auto">
          <a:xfrm>
            <a:off x="1533525" y="4986338"/>
            <a:ext cx="2798763" cy="1587"/>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397" name="Rectangle 77"/>
          <p:cNvSpPr>
            <a:spLocks noChangeArrowheads="1"/>
          </p:cNvSpPr>
          <p:nvPr/>
        </p:nvSpPr>
        <p:spPr bwMode="auto">
          <a:xfrm>
            <a:off x="1771650" y="2955925"/>
            <a:ext cx="936625" cy="2016125"/>
          </a:xfrm>
          <a:prstGeom prst="rect">
            <a:avLst/>
          </a:prstGeom>
          <a:solidFill>
            <a:srgbClr val="FF3838"/>
          </a:solidFill>
          <a:ln w="9525">
            <a:noFill/>
            <a:miter lim="800000"/>
            <a:headEnd/>
            <a:tailEnd/>
          </a:ln>
        </p:spPr>
        <p:txBody>
          <a:bodyPr>
            <a:prstTxWarp prst="textNoShape">
              <a:avLst/>
            </a:prstTxWarp>
          </a:bodyPr>
          <a:lstStyle/>
          <a:p>
            <a:endParaRPr lang="en-US"/>
          </a:p>
        </p:txBody>
      </p:sp>
      <p:sp>
        <p:nvSpPr>
          <p:cNvPr id="56398" name="Rectangle 78"/>
          <p:cNvSpPr>
            <a:spLocks noChangeArrowheads="1"/>
          </p:cNvSpPr>
          <p:nvPr/>
        </p:nvSpPr>
        <p:spPr bwMode="auto">
          <a:xfrm>
            <a:off x="3176588" y="3505200"/>
            <a:ext cx="938212" cy="1455738"/>
          </a:xfrm>
          <a:prstGeom prst="rect">
            <a:avLst/>
          </a:prstGeom>
          <a:solidFill>
            <a:srgbClr val="FFFF8E"/>
          </a:solidFill>
          <a:ln w="9525">
            <a:noFill/>
            <a:miter lim="800000"/>
            <a:headEnd/>
            <a:tailEnd/>
          </a:ln>
        </p:spPr>
        <p:txBody>
          <a:bodyPr>
            <a:prstTxWarp prst="textNoShape">
              <a:avLst/>
            </a:prstTxWarp>
          </a:bodyPr>
          <a:lstStyle/>
          <a:p>
            <a:endParaRPr lang="en-US"/>
          </a:p>
        </p:txBody>
      </p:sp>
      <p:sp>
        <p:nvSpPr>
          <p:cNvPr id="56399" name="Freeform 79"/>
          <p:cNvSpPr>
            <a:spLocks/>
          </p:cNvSpPr>
          <p:nvPr/>
        </p:nvSpPr>
        <p:spPr bwMode="auto">
          <a:xfrm>
            <a:off x="1771650" y="2970213"/>
            <a:ext cx="936625" cy="2016125"/>
          </a:xfrm>
          <a:custGeom>
            <a:avLst/>
            <a:gdLst>
              <a:gd name="T0" fmla="*/ 0 w 590"/>
              <a:gd name="T1" fmla="*/ 0 h 1270"/>
              <a:gd name="T2" fmla="*/ 1486892188 w 590"/>
              <a:gd name="T3" fmla="*/ 0 h 1270"/>
              <a:gd name="T4" fmla="*/ 1486892188 w 590"/>
              <a:gd name="T5" fmla="*/ 0 h 1270"/>
              <a:gd name="T6" fmla="*/ 1486892188 w 590"/>
              <a:gd name="T7" fmla="*/ 2147483647 h 1270"/>
              <a:gd name="T8" fmla="*/ 1486892188 w 590"/>
              <a:gd name="T9" fmla="*/ 2147483647 h 1270"/>
              <a:gd name="T10" fmla="*/ 0 w 590"/>
              <a:gd name="T11" fmla="*/ 2147483647 h 1270"/>
              <a:gd name="T12" fmla="*/ 0 w 590"/>
              <a:gd name="T13" fmla="*/ 2147483647 h 1270"/>
              <a:gd name="T14" fmla="*/ 0 w 590"/>
              <a:gd name="T15" fmla="*/ 0 h 1270"/>
              <a:gd name="T16" fmla="*/ 0 w 590"/>
              <a:gd name="T17" fmla="*/ 0 h 12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0"/>
              <a:gd name="T28" fmla="*/ 0 h 1270"/>
              <a:gd name="T29" fmla="*/ 590 w 590"/>
              <a:gd name="T30" fmla="*/ 1270 h 12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0" h="1270">
                <a:moveTo>
                  <a:pt x="0" y="0"/>
                </a:moveTo>
                <a:lnTo>
                  <a:pt x="590" y="0"/>
                </a:lnTo>
                <a:lnTo>
                  <a:pt x="590" y="1270"/>
                </a:lnTo>
                <a:lnTo>
                  <a:pt x="0" y="1270"/>
                </a:lnTo>
                <a:lnTo>
                  <a:pt x="0" y="0"/>
                </a:lnTo>
                <a:close/>
              </a:path>
            </a:pathLst>
          </a:custGeom>
          <a:noFill/>
          <a:ln w="14288">
            <a:solidFill>
              <a:srgbClr val="000000"/>
            </a:solidFill>
            <a:round/>
            <a:headEnd/>
            <a:tailEnd/>
          </a:ln>
        </p:spPr>
        <p:txBody>
          <a:bodyPr>
            <a:prstTxWarp prst="textNoShape">
              <a:avLst/>
            </a:prstTxWarp>
          </a:bodyPr>
          <a:lstStyle/>
          <a:p>
            <a:endParaRPr lang="en-US"/>
          </a:p>
        </p:txBody>
      </p:sp>
      <p:sp>
        <p:nvSpPr>
          <p:cNvPr id="56400" name="Freeform 80"/>
          <p:cNvSpPr>
            <a:spLocks/>
          </p:cNvSpPr>
          <p:nvPr/>
        </p:nvSpPr>
        <p:spPr bwMode="auto">
          <a:xfrm>
            <a:off x="3170238" y="3530600"/>
            <a:ext cx="938212" cy="1455738"/>
          </a:xfrm>
          <a:custGeom>
            <a:avLst/>
            <a:gdLst>
              <a:gd name="T0" fmla="*/ 0 w 591"/>
              <a:gd name="T1" fmla="*/ 0 h 917"/>
              <a:gd name="T2" fmla="*/ 1489410756 w 591"/>
              <a:gd name="T3" fmla="*/ 0 h 917"/>
              <a:gd name="T4" fmla="*/ 1489410756 w 591"/>
              <a:gd name="T5" fmla="*/ 0 h 917"/>
              <a:gd name="T6" fmla="*/ 1489410756 w 591"/>
              <a:gd name="T7" fmla="*/ 2147483647 h 917"/>
              <a:gd name="T8" fmla="*/ 1489410756 w 591"/>
              <a:gd name="T9" fmla="*/ 2147483647 h 917"/>
              <a:gd name="T10" fmla="*/ 0 w 591"/>
              <a:gd name="T11" fmla="*/ 2147483647 h 917"/>
              <a:gd name="T12" fmla="*/ 0 w 591"/>
              <a:gd name="T13" fmla="*/ 2147483647 h 917"/>
              <a:gd name="T14" fmla="*/ 0 w 591"/>
              <a:gd name="T15" fmla="*/ 0 h 917"/>
              <a:gd name="T16" fmla="*/ 0 w 591"/>
              <a:gd name="T17" fmla="*/ 0 h 9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1"/>
              <a:gd name="T28" fmla="*/ 0 h 917"/>
              <a:gd name="T29" fmla="*/ 591 w 591"/>
              <a:gd name="T30" fmla="*/ 917 h 9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1" h="917">
                <a:moveTo>
                  <a:pt x="0" y="0"/>
                </a:moveTo>
                <a:lnTo>
                  <a:pt x="591" y="0"/>
                </a:lnTo>
                <a:lnTo>
                  <a:pt x="591" y="917"/>
                </a:lnTo>
                <a:lnTo>
                  <a:pt x="0" y="917"/>
                </a:lnTo>
                <a:lnTo>
                  <a:pt x="0" y="0"/>
                </a:lnTo>
                <a:close/>
              </a:path>
            </a:pathLst>
          </a:custGeom>
          <a:noFill/>
          <a:ln w="14288">
            <a:solidFill>
              <a:srgbClr val="000000"/>
            </a:solidFill>
            <a:round/>
            <a:headEnd/>
            <a:tailEnd/>
          </a:ln>
        </p:spPr>
        <p:txBody>
          <a:bodyPr>
            <a:prstTxWarp prst="textNoShape">
              <a:avLst/>
            </a:prstTxWarp>
          </a:bodyPr>
          <a:lstStyle/>
          <a:p>
            <a:endParaRPr lang="en-US"/>
          </a:p>
        </p:txBody>
      </p:sp>
      <p:sp>
        <p:nvSpPr>
          <p:cNvPr id="56401" name="Line 81"/>
          <p:cNvSpPr>
            <a:spLocks noChangeShapeType="1"/>
          </p:cNvSpPr>
          <p:nvPr/>
        </p:nvSpPr>
        <p:spPr bwMode="auto">
          <a:xfrm flipV="1">
            <a:off x="2233613" y="2481263"/>
            <a:ext cx="1587" cy="433387"/>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402" name="Line 82"/>
          <p:cNvSpPr>
            <a:spLocks noChangeShapeType="1"/>
          </p:cNvSpPr>
          <p:nvPr/>
        </p:nvSpPr>
        <p:spPr bwMode="auto">
          <a:xfrm>
            <a:off x="2190750" y="2493963"/>
            <a:ext cx="84138" cy="1587"/>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403" name="Line 83"/>
          <p:cNvSpPr>
            <a:spLocks noChangeShapeType="1"/>
          </p:cNvSpPr>
          <p:nvPr/>
        </p:nvSpPr>
        <p:spPr bwMode="auto">
          <a:xfrm flipV="1">
            <a:off x="3632200" y="3321050"/>
            <a:ext cx="1588" cy="153988"/>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404" name="Line 84"/>
          <p:cNvSpPr>
            <a:spLocks noChangeShapeType="1"/>
          </p:cNvSpPr>
          <p:nvPr/>
        </p:nvSpPr>
        <p:spPr bwMode="auto">
          <a:xfrm>
            <a:off x="3590925" y="3333750"/>
            <a:ext cx="84138" cy="1588"/>
          </a:xfrm>
          <a:prstGeom prst="line">
            <a:avLst/>
          </a:prstGeom>
          <a:noFill/>
          <a:ln w="14288">
            <a:solidFill>
              <a:srgbClr val="000000"/>
            </a:solidFill>
            <a:round/>
            <a:headEnd/>
            <a:tailEnd/>
          </a:ln>
        </p:spPr>
        <p:txBody>
          <a:bodyPr>
            <a:prstTxWarp prst="textNoShape">
              <a:avLst/>
            </a:prstTxWarp>
          </a:bodyPr>
          <a:lstStyle/>
          <a:p>
            <a:endParaRPr lang="en-US"/>
          </a:p>
        </p:txBody>
      </p:sp>
      <p:sp>
        <p:nvSpPr>
          <p:cNvPr id="56405" name="Rectangle 85"/>
          <p:cNvSpPr>
            <a:spLocks noChangeArrowheads="1"/>
          </p:cNvSpPr>
          <p:nvPr/>
        </p:nvSpPr>
        <p:spPr bwMode="auto">
          <a:xfrm>
            <a:off x="1330325" y="4879975"/>
            <a:ext cx="101600" cy="244475"/>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i="0">
                <a:solidFill>
                  <a:schemeClr val="folHlink"/>
                </a:solidFill>
              </a:rPr>
              <a:t>0</a:t>
            </a:r>
            <a:endParaRPr lang="en-US" altLang="zh-CN" sz="2400" i="0">
              <a:solidFill>
                <a:schemeClr val="folHlink"/>
              </a:solidFill>
              <a:latin typeface="Times" charset="0"/>
            </a:endParaRPr>
          </a:p>
        </p:txBody>
      </p:sp>
      <p:sp>
        <p:nvSpPr>
          <p:cNvPr id="56406" name="Rectangle 86"/>
          <p:cNvSpPr>
            <a:spLocks noChangeArrowheads="1"/>
          </p:cNvSpPr>
          <p:nvPr/>
        </p:nvSpPr>
        <p:spPr bwMode="auto">
          <a:xfrm>
            <a:off x="1231900" y="4319588"/>
            <a:ext cx="203200" cy="244475"/>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i="0">
                <a:solidFill>
                  <a:schemeClr val="folHlink"/>
                </a:solidFill>
              </a:rPr>
              <a:t>20</a:t>
            </a:r>
            <a:endParaRPr lang="en-US" altLang="zh-CN" sz="2400" i="0">
              <a:solidFill>
                <a:schemeClr val="folHlink"/>
              </a:solidFill>
              <a:latin typeface="Times" charset="0"/>
            </a:endParaRPr>
          </a:p>
        </p:txBody>
      </p:sp>
      <p:sp>
        <p:nvSpPr>
          <p:cNvPr id="56407" name="Rectangle 87"/>
          <p:cNvSpPr>
            <a:spLocks noChangeArrowheads="1"/>
          </p:cNvSpPr>
          <p:nvPr/>
        </p:nvSpPr>
        <p:spPr bwMode="auto">
          <a:xfrm>
            <a:off x="1231900" y="3760788"/>
            <a:ext cx="203200" cy="244475"/>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i="0">
                <a:solidFill>
                  <a:schemeClr val="folHlink"/>
                </a:solidFill>
              </a:rPr>
              <a:t>40</a:t>
            </a:r>
            <a:endParaRPr lang="en-US" altLang="zh-CN" sz="2400" i="0">
              <a:solidFill>
                <a:schemeClr val="folHlink"/>
              </a:solidFill>
              <a:latin typeface="Times" charset="0"/>
            </a:endParaRPr>
          </a:p>
        </p:txBody>
      </p:sp>
      <p:sp>
        <p:nvSpPr>
          <p:cNvPr id="56408" name="Rectangle 88"/>
          <p:cNvSpPr>
            <a:spLocks noChangeArrowheads="1"/>
          </p:cNvSpPr>
          <p:nvPr/>
        </p:nvSpPr>
        <p:spPr bwMode="auto">
          <a:xfrm>
            <a:off x="1231900" y="3200400"/>
            <a:ext cx="203200" cy="244475"/>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i="0">
                <a:solidFill>
                  <a:schemeClr val="folHlink"/>
                </a:solidFill>
              </a:rPr>
              <a:t>60</a:t>
            </a:r>
            <a:endParaRPr lang="en-US" altLang="zh-CN" sz="2400" i="0">
              <a:solidFill>
                <a:schemeClr val="folHlink"/>
              </a:solidFill>
              <a:latin typeface="Times" charset="0"/>
            </a:endParaRPr>
          </a:p>
        </p:txBody>
      </p:sp>
      <p:sp>
        <p:nvSpPr>
          <p:cNvPr id="56409" name="Rectangle 89"/>
          <p:cNvSpPr>
            <a:spLocks noChangeArrowheads="1"/>
          </p:cNvSpPr>
          <p:nvPr/>
        </p:nvSpPr>
        <p:spPr bwMode="auto">
          <a:xfrm>
            <a:off x="1231900" y="2640013"/>
            <a:ext cx="203200" cy="244475"/>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i="0">
                <a:solidFill>
                  <a:schemeClr val="folHlink"/>
                </a:solidFill>
              </a:rPr>
              <a:t>80</a:t>
            </a:r>
            <a:endParaRPr lang="en-US" altLang="zh-CN" sz="2400" i="0">
              <a:solidFill>
                <a:schemeClr val="folHlink"/>
              </a:solidFill>
              <a:latin typeface="Times" charset="0"/>
            </a:endParaRPr>
          </a:p>
        </p:txBody>
      </p:sp>
      <p:sp>
        <p:nvSpPr>
          <p:cNvPr id="56410" name="Rectangle 90"/>
          <p:cNvSpPr>
            <a:spLocks noChangeArrowheads="1"/>
          </p:cNvSpPr>
          <p:nvPr/>
        </p:nvSpPr>
        <p:spPr bwMode="auto">
          <a:xfrm>
            <a:off x="1133475" y="2081213"/>
            <a:ext cx="304800" cy="244475"/>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i="0">
                <a:solidFill>
                  <a:schemeClr val="folHlink"/>
                </a:solidFill>
              </a:rPr>
              <a:t>100</a:t>
            </a:r>
            <a:endParaRPr lang="en-US" altLang="zh-CN" sz="2400" i="0">
              <a:solidFill>
                <a:schemeClr val="folHlink"/>
              </a:solidFill>
              <a:latin typeface="Times" charset="0"/>
            </a:endParaRPr>
          </a:p>
        </p:txBody>
      </p:sp>
      <p:sp>
        <p:nvSpPr>
          <p:cNvPr id="56411" name="Rectangle 91"/>
          <p:cNvSpPr>
            <a:spLocks noChangeArrowheads="1"/>
          </p:cNvSpPr>
          <p:nvPr/>
        </p:nvSpPr>
        <p:spPr bwMode="auto">
          <a:xfrm>
            <a:off x="2057400" y="5040313"/>
            <a:ext cx="438150" cy="411162"/>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700" b="1" i="0">
                <a:solidFill>
                  <a:schemeClr val="folHlink"/>
                </a:solidFill>
                <a:latin typeface="Times" charset="0"/>
              </a:rPr>
              <a:t>AS</a:t>
            </a:r>
            <a:endParaRPr lang="en-US" altLang="zh-CN" sz="2400" i="0">
              <a:solidFill>
                <a:schemeClr val="folHlink"/>
              </a:solidFill>
              <a:latin typeface="Times" charset="0"/>
            </a:endParaRPr>
          </a:p>
        </p:txBody>
      </p:sp>
      <p:sp>
        <p:nvSpPr>
          <p:cNvPr id="56412" name="Rectangle 92"/>
          <p:cNvSpPr>
            <a:spLocks noChangeArrowheads="1"/>
          </p:cNvSpPr>
          <p:nvPr/>
        </p:nvSpPr>
        <p:spPr bwMode="auto">
          <a:xfrm>
            <a:off x="3505200" y="5040313"/>
            <a:ext cx="190500" cy="411162"/>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700" b="1" i="0">
                <a:solidFill>
                  <a:schemeClr val="folHlink"/>
                </a:solidFill>
                <a:latin typeface="Times" charset="0"/>
              </a:rPr>
              <a:t>S</a:t>
            </a:r>
            <a:endParaRPr lang="en-US" altLang="zh-CN" sz="2400" i="0">
              <a:solidFill>
                <a:schemeClr val="folHlink"/>
              </a:solidFill>
              <a:latin typeface="Times" charset="0"/>
            </a:endParaRPr>
          </a:p>
        </p:txBody>
      </p:sp>
      <p:sp>
        <p:nvSpPr>
          <p:cNvPr id="346205" name="Text Box 93"/>
          <p:cNvSpPr txBox="1">
            <a:spLocks noChangeArrowheads="1"/>
          </p:cNvSpPr>
          <p:nvPr/>
        </p:nvSpPr>
        <p:spPr bwMode="auto">
          <a:xfrm>
            <a:off x="228600" y="228600"/>
            <a:ext cx="8915400" cy="1066800"/>
          </a:xfrm>
          <a:prstGeom prst="rect">
            <a:avLst/>
          </a:prstGeom>
          <a:noFill/>
          <a:ln w="9525">
            <a:noFill/>
            <a:miter lim="800000"/>
            <a:headEnd/>
            <a:tailEnd/>
          </a:ln>
          <a:effectLst/>
        </p:spPr>
        <p:txBody>
          <a:bodyPr>
            <a:prstTxWarp prst="textNoShape">
              <a:avLst/>
            </a:prstTxWarp>
            <a:spAutoFit/>
          </a:bodyPr>
          <a:lstStyle/>
          <a:p>
            <a:pPr>
              <a:defRPr/>
            </a:pPr>
            <a:r>
              <a:rPr lang="en-US" altLang="zh-CN" sz="3200" i="0">
                <a:solidFill>
                  <a:srgbClr val="FFCC00"/>
                </a:solidFill>
                <a:effectLst>
                  <a:outerShdw blurRad="38100" dist="38100" dir="2700000" algn="tl">
                    <a:srgbClr val="DDDDDD"/>
                  </a:outerShdw>
                </a:effectLst>
                <a:latin typeface="Arial" charset="0"/>
              </a:rPr>
              <a:t>Relative rate of the mitochondrial protein synthesis in cells carrying the A1555G mutation</a:t>
            </a:r>
            <a:endParaRPr lang="en-US" altLang="zh-CN" sz="3600" i="0">
              <a:solidFill>
                <a:srgbClr val="FFCC00"/>
              </a:solidFill>
              <a:effectLst>
                <a:outerShdw blurRad="38100" dist="38100" dir="2700000" algn="tl">
                  <a:srgbClr val="DDDDDD"/>
                </a:outerShdw>
              </a:effectLst>
              <a:latin typeface="Arial" charset="0"/>
            </a:endParaRPr>
          </a:p>
        </p:txBody>
      </p:sp>
      <p:sp>
        <p:nvSpPr>
          <p:cNvPr id="56414" name="Text Box 94"/>
          <p:cNvSpPr txBox="1">
            <a:spLocks noChangeArrowheads="1"/>
          </p:cNvSpPr>
          <p:nvPr/>
        </p:nvSpPr>
        <p:spPr bwMode="auto">
          <a:xfrm>
            <a:off x="1447800" y="5486400"/>
            <a:ext cx="3200400" cy="549275"/>
          </a:xfrm>
          <a:prstGeom prst="rect">
            <a:avLst/>
          </a:prstGeom>
          <a:noFill/>
          <a:ln w="9525">
            <a:noFill/>
            <a:miter lim="800000"/>
            <a:headEnd/>
            <a:tailEnd/>
          </a:ln>
        </p:spPr>
        <p:txBody>
          <a:bodyPr>
            <a:prstTxWarp prst="textNoShape">
              <a:avLst/>
            </a:prstTxWarp>
            <a:spAutoFit/>
          </a:bodyPr>
          <a:lstStyle/>
          <a:p>
            <a:pPr algn="l">
              <a:lnSpc>
                <a:spcPct val="50000"/>
              </a:lnSpc>
              <a:spcBef>
                <a:spcPct val="50000"/>
              </a:spcBef>
            </a:pPr>
            <a:r>
              <a:rPr lang="zh-CN" altLang="en-US" sz="2000" b="1" i="0">
                <a:solidFill>
                  <a:srgbClr val="FFFF00"/>
                </a:solidFill>
              </a:rPr>
              <a:t> </a:t>
            </a:r>
            <a:r>
              <a:rPr lang="en-US" altLang="zh-CN" sz="2000" b="1" i="0">
                <a:solidFill>
                  <a:srgbClr val="FFFF00"/>
                </a:solidFill>
              </a:rPr>
              <a:t>Lymphoblastoid cells</a:t>
            </a:r>
          </a:p>
          <a:p>
            <a:pPr algn="l">
              <a:lnSpc>
                <a:spcPct val="50000"/>
              </a:lnSpc>
              <a:spcBef>
                <a:spcPct val="50000"/>
              </a:spcBef>
            </a:pPr>
            <a:r>
              <a:rPr lang="en-US" altLang="zh-CN" sz="2000" b="1" i="0">
                <a:solidFill>
                  <a:srgbClr val="FFFF00"/>
                </a:solidFill>
              </a:rPr>
              <a:t>(Guan et al. HMG 1996)</a:t>
            </a:r>
            <a:endParaRPr lang="en-US" altLang="zh-CN" sz="2400" b="1" i="0">
              <a:solidFill>
                <a:srgbClr val="FFFF00"/>
              </a:solidFill>
            </a:endParaRPr>
          </a:p>
        </p:txBody>
      </p:sp>
      <p:sp>
        <p:nvSpPr>
          <p:cNvPr id="56415" name="Text Box 95"/>
          <p:cNvSpPr txBox="1">
            <a:spLocks noChangeArrowheads="1"/>
          </p:cNvSpPr>
          <p:nvPr/>
        </p:nvSpPr>
        <p:spPr bwMode="auto">
          <a:xfrm>
            <a:off x="5715000" y="5470525"/>
            <a:ext cx="2362200" cy="549275"/>
          </a:xfrm>
          <a:prstGeom prst="rect">
            <a:avLst/>
          </a:prstGeom>
          <a:noFill/>
          <a:ln w="9525">
            <a:noFill/>
            <a:miter lim="800000"/>
            <a:headEnd/>
            <a:tailEnd/>
          </a:ln>
        </p:spPr>
        <p:txBody>
          <a:bodyPr>
            <a:prstTxWarp prst="textNoShape">
              <a:avLst/>
            </a:prstTxWarp>
            <a:spAutoFit/>
          </a:bodyPr>
          <a:lstStyle/>
          <a:p>
            <a:pPr>
              <a:lnSpc>
                <a:spcPct val="50000"/>
              </a:lnSpc>
              <a:spcBef>
                <a:spcPct val="50000"/>
              </a:spcBef>
            </a:pPr>
            <a:r>
              <a:rPr lang="en-US" altLang="zh-CN" sz="2000" b="1" i="0">
                <a:solidFill>
                  <a:srgbClr val="FFFF00"/>
                </a:solidFill>
              </a:rPr>
              <a:t>Cybrids cells</a:t>
            </a:r>
          </a:p>
          <a:p>
            <a:pPr>
              <a:lnSpc>
                <a:spcPct val="50000"/>
              </a:lnSpc>
              <a:spcBef>
                <a:spcPct val="50000"/>
              </a:spcBef>
            </a:pPr>
            <a:r>
              <a:rPr lang="en-US" altLang="zh-CN" sz="2000" b="1" i="0">
                <a:solidFill>
                  <a:srgbClr val="FFFF00"/>
                </a:solidFill>
              </a:rPr>
              <a:t>(Guan et al. 2001)</a:t>
            </a:r>
            <a:endParaRPr lang="en-US" altLang="zh-CN" b="1" i="0">
              <a:solidFill>
                <a:srgbClr val="FFFF00"/>
              </a:solidFill>
            </a:endParaRPr>
          </a:p>
        </p:txBody>
      </p:sp>
      <p:sp>
        <p:nvSpPr>
          <p:cNvPr id="56416" name="Rectangle 96"/>
          <p:cNvSpPr>
            <a:spLocks noChangeArrowheads="1"/>
          </p:cNvSpPr>
          <p:nvPr/>
        </p:nvSpPr>
        <p:spPr bwMode="auto">
          <a:xfrm rot="-5340000">
            <a:off x="830263" y="5064125"/>
            <a:ext cx="184150"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A</a:t>
            </a:r>
            <a:endParaRPr lang="en-US" altLang="zh-CN" sz="2400" i="0">
              <a:solidFill>
                <a:schemeClr val="folHlink"/>
              </a:solidFill>
              <a:latin typeface="Times" charset="0"/>
            </a:endParaRPr>
          </a:p>
        </p:txBody>
      </p:sp>
      <p:sp>
        <p:nvSpPr>
          <p:cNvPr id="56417" name="Rectangle 97"/>
          <p:cNvSpPr>
            <a:spLocks noChangeArrowheads="1"/>
          </p:cNvSpPr>
          <p:nvPr/>
        </p:nvSpPr>
        <p:spPr bwMode="auto">
          <a:xfrm rot="-5340000">
            <a:off x="850900" y="4910138"/>
            <a:ext cx="127000"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v</a:t>
            </a:r>
            <a:endParaRPr lang="en-US" altLang="zh-CN" sz="2400" i="0">
              <a:solidFill>
                <a:schemeClr val="folHlink"/>
              </a:solidFill>
              <a:latin typeface="Times" charset="0"/>
            </a:endParaRPr>
          </a:p>
        </p:txBody>
      </p:sp>
      <p:sp>
        <p:nvSpPr>
          <p:cNvPr id="56418" name="Rectangle 98"/>
          <p:cNvSpPr>
            <a:spLocks noChangeArrowheads="1"/>
          </p:cNvSpPr>
          <p:nvPr/>
        </p:nvSpPr>
        <p:spPr bwMode="auto">
          <a:xfrm rot="-5340000">
            <a:off x="858043" y="4790282"/>
            <a:ext cx="112713"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e</a:t>
            </a:r>
            <a:endParaRPr lang="en-US" altLang="zh-CN" sz="2400" i="0">
              <a:solidFill>
                <a:schemeClr val="folHlink"/>
              </a:solidFill>
              <a:latin typeface="Times" charset="0"/>
            </a:endParaRPr>
          </a:p>
        </p:txBody>
      </p:sp>
      <p:sp>
        <p:nvSpPr>
          <p:cNvPr id="56419" name="Rectangle 99"/>
          <p:cNvSpPr>
            <a:spLocks noChangeArrowheads="1"/>
          </p:cNvSpPr>
          <p:nvPr/>
        </p:nvSpPr>
        <p:spPr bwMode="auto">
          <a:xfrm rot="-5340000">
            <a:off x="858044" y="4677569"/>
            <a:ext cx="112712"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r</a:t>
            </a:r>
            <a:endParaRPr lang="en-US" altLang="zh-CN" sz="2400" i="0">
              <a:solidFill>
                <a:schemeClr val="folHlink"/>
              </a:solidFill>
              <a:latin typeface="Times" charset="0"/>
            </a:endParaRPr>
          </a:p>
        </p:txBody>
      </p:sp>
      <p:sp>
        <p:nvSpPr>
          <p:cNvPr id="56420" name="Rectangle 100"/>
          <p:cNvSpPr>
            <a:spLocks noChangeArrowheads="1"/>
          </p:cNvSpPr>
          <p:nvPr/>
        </p:nvSpPr>
        <p:spPr bwMode="auto">
          <a:xfrm rot="-5340000">
            <a:off x="850900" y="4557713"/>
            <a:ext cx="127000"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a</a:t>
            </a:r>
            <a:endParaRPr lang="en-US" altLang="zh-CN" sz="2400" i="0">
              <a:solidFill>
                <a:schemeClr val="folHlink"/>
              </a:solidFill>
              <a:latin typeface="Times" charset="0"/>
            </a:endParaRPr>
          </a:p>
        </p:txBody>
      </p:sp>
      <p:sp>
        <p:nvSpPr>
          <p:cNvPr id="56421" name="Rectangle 101"/>
          <p:cNvSpPr>
            <a:spLocks noChangeArrowheads="1"/>
          </p:cNvSpPr>
          <p:nvPr/>
        </p:nvSpPr>
        <p:spPr bwMode="auto">
          <a:xfrm rot="-5340000">
            <a:off x="850900" y="4432300"/>
            <a:ext cx="127000"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g</a:t>
            </a:r>
            <a:endParaRPr lang="en-US" altLang="zh-CN" sz="2400" i="0">
              <a:solidFill>
                <a:schemeClr val="folHlink"/>
              </a:solidFill>
              <a:latin typeface="Times" charset="0"/>
            </a:endParaRPr>
          </a:p>
        </p:txBody>
      </p:sp>
      <p:sp>
        <p:nvSpPr>
          <p:cNvPr id="56422" name="Rectangle 102"/>
          <p:cNvSpPr>
            <a:spLocks noChangeArrowheads="1"/>
          </p:cNvSpPr>
          <p:nvPr/>
        </p:nvSpPr>
        <p:spPr bwMode="auto">
          <a:xfrm rot="-5340000">
            <a:off x="858044" y="4312444"/>
            <a:ext cx="112712"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e</a:t>
            </a:r>
            <a:endParaRPr lang="en-US" altLang="zh-CN" sz="2400" i="0">
              <a:solidFill>
                <a:schemeClr val="folHlink"/>
              </a:solidFill>
              <a:latin typeface="Times" charset="0"/>
            </a:endParaRPr>
          </a:p>
        </p:txBody>
      </p:sp>
      <p:sp>
        <p:nvSpPr>
          <p:cNvPr id="56423" name="Rectangle 103"/>
          <p:cNvSpPr>
            <a:spLocks noChangeArrowheads="1"/>
          </p:cNvSpPr>
          <p:nvPr/>
        </p:nvSpPr>
        <p:spPr bwMode="auto">
          <a:xfrm rot="-5340000">
            <a:off x="882650" y="4222750"/>
            <a:ext cx="63500" cy="304800"/>
          </a:xfrm>
          <a:prstGeom prst="rect">
            <a:avLst/>
          </a:prstGeom>
          <a:noFill/>
          <a:ln w="9525">
            <a:noFill/>
            <a:miter lim="800000"/>
            <a:headEnd/>
            <a:tailEnd/>
          </a:ln>
        </p:spPr>
        <p:txBody>
          <a:bodyPr wrap="none" lIns="0" tIns="0" rIns="0" bIns="0">
            <a:prstTxWarp prst="textNoShape">
              <a:avLst/>
            </a:prstTxWarp>
            <a:spAutoFit/>
          </a:bodyPr>
          <a:lstStyle/>
          <a:p>
            <a:pPr algn="l"/>
            <a:r>
              <a:rPr lang="zh-CN" altLang="en-US" sz="2000" b="1" i="0">
                <a:solidFill>
                  <a:schemeClr val="folHlink"/>
                </a:solidFill>
                <a:latin typeface="Times" charset="0"/>
              </a:rPr>
              <a:t> </a:t>
            </a:r>
            <a:endParaRPr lang="zh-CN" altLang="en-US" sz="2400" i="0">
              <a:solidFill>
                <a:schemeClr val="folHlink"/>
              </a:solidFill>
              <a:latin typeface="Times" charset="0"/>
            </a:endParaRPr>
          </a:p>
        </p:txBody>
      </p:sp>
      <p:sp>
        <p:nvSpPr>
          <p:cNvPr id="56424" name="Rectangle 104"/>
          <p:cNvSpPr>
            <a:spLocks noChangeArrowheads="1"/>
          </p:cNvSpPr>
          <p:nvPr/>
        </p:nvSpPr>
        <p:spPr bwMode="auto">
          <a:xfrm rot="-5340000">
            <a:off x="843756" y="4129882"/>
            <a:ext cx="141287"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p</a:t>
            </a:r>
            <a:endParaRPr lang="en-US" altLang="zh-CN" sz="2400" i="0">
              <a:solidFill>
                <a:schemeClr val="folHlink"/>
              </a:solidFill>
              <a:latin typeface="Times" charset="0"/>
            </a:endParaRPr>
          </a:p>
        </p:txBody>
      </p:sp>
      <p:sp>
        <p:nvSpPr>
          <p:cNvPr id="56425" name="Rectangle 105"/>
          <p:cNvSpPr>
            <a:spLocks noChangeArrowheads="1"/>
          </p:cNvSpPr>
          <p:nvPr/>
        </p:nvSpPr>
        <p:spPr bwMode="auto">
          <a:xfrm rot="-5340000">
            <a:off x="858044" y="4004469"/>
            <a:ext cx="112712"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e</a:t>
            </a:r>
            <a:endParaRPr lang="en-US" altLang="zh-CN" sz="2400" i="0">
              <a:solidFill>
                <a:schemeClr val="folHlink"/>
              </a:solidFill>
              <a:latin typeface="Times" charset="0"/>
            </a:endParaRPr>
          </a:p>
        </p:txBody>
      </p:sp>
      <p:sp>
        <p:nvSpPr>
          <p:cNvPr id="56426" name="Rectangle 106"/>
          <p:cNvSpPr>
            <a:spLocks noChangeArrowheads="1"/>
          </p:cNvSpPr>
          <p:nvPr/>
        </p:nvSpPr>
        <p:spPr bwMode="auto">
          <a:xfrm rot="-5340000">
            <a:off x="858043" y="3891757"/>
            <a:ext cx="112713"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r</a:t>
            </a:r>
            <a:endParaRPr lang="en-US" altLang="zh-CN" sz="2400" i="0">
              <a:solidFill>
                <a:schemeClr val="folHlink"/>
              </a:solidFill>
              <a:latin typeface="Times" charset="0"/>
            </a:endParaRPr>
          </a:p>
        </p:txBody>
      </p:sp>
      <p:sp>
        <p:nvSpPr>
          <p:cNvPr id="56427" name="Rectangle 107"/>
          <p:cNvSpPr>
            <a:spLocks noChangeArrowheads="1"/>
          </p:cNvSpPr>
          <p:nvPr/>
        </p:nvSpPr>
        <p:spPr bwMode="auto">
          <a:xfrm rot="-5340000">
            <a:off x="858044" y="3779044"/>
            <a:ext cx="112712"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c</a:t>
            </a:r>
            <a:endParaRPr lang="en-US" altLang="zh-CN" sz="2400" i="0">
              <a:solidFill>
                <a:schemeClr val="folHlink"/>
              </a:solidFill>
              <a:latin typeface="Times" charset="0"/>
            </a:endParaRPr>
          </a:p>
        </p:txBody>
      </p:sp>
      <p:sp>
        <p:nvSpPr>
          <p:cNvPr id="56428" name="Rectangle 108"/>
          <p:cNvSpPr>
            <a:spLocks noChangeArrowheads="1"/>
          </p:cNvSpPr>
          <p:nvPr/>
        </p:nvSpPr>
        <p:spPr bwMode="auto">
          <a:xfrm rot="-5340000">
            <a:off x="858043" y="3666332"/>
            <a:ext cx="112713"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e</a:t>
            </a:r>
            <a:endParaRPr lang="en-US" altLang="zh-CN" sz="2400" i="0">
              <a:solidFill>
                <a:schemeClr val="folHlink"/>
              </a:solidFill>
              <a:latin typeface="Times" charset="0"/>
            </a:endParaRPr>
          </a:p>
        </p:txBody>
      </p:sp>
      <p:sp>
        <p:nvSpPr>
          <p:cNvPr id="56429" name="Rectangle 109"/>
          <p:cNvSpPr>
            <a:spLocks noChangeArrowheads="1"/>
          </p:cNvSpPr>
          <p:nvPr/>
        </p:nvSpPr>
        <p:spPr bwMode="auto">
          <a:xfrm rot="-5340000">
            <a:off x="843756" y="3539332"/>
            <a:ext cx="141287"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n</a:t>
            </a:r>
            <a:endParaRPr lang="en-US" altLang="zh-CN" sz="2400" i="0">
              <a:solidFill>
                <a:schemeClr val="folHlink"/>
              </a:solidFill>
              <a:latin typeface="Times" charset="0"/>
            </a:endParaRPr>
          </a:p>
        </p:txBody>
      </p:sp>
      <p:sp>
        <p:nvSpPr>
          <p:cNvPr id="56430" name="Rectangle 110"/>
          <p:cNvSpPr>
            <a:spLocks noChangeArrowheads="1"/>
          </p:cNvSpPr>
          <p:nvPr/>
        </p:nvSpPr>
        <p:spPr bwMode="auto">
          <a:xfrm rot="-5340000">
            <a:off x="872331" y="3428207"/>
            <a:ext cx="84137"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t</a:t>
            </a:r>
            <a:endParaRPr lang="en-US" altLang="zh-CN" sz="2400" i="0">
              <a:solidFill>
                <a:schemeClr val="folHlink"/>
              </a:solidFill>
              <a:latin typeface="Times" charset="0"/>
            </a:endParaRPr>
          </a:p>
        </p:txBody>
      </p:sp>
      <p:sp>
        <p:nvSpPr>
          <p:cNvPr id="56431" name="Rectangle 111"/>
          <p:cNvSpPr>
            <a:spLocks noChangeArrowheads="1"/>
          </p:cNvSpPr>
          <p:nvPr/>
        </p:nvSpPr>
        <p:spPr bwMode="auto">
          <a:xfrm rot="-5340000">
            <a:off x="882650" y="3352800"/>
            <a:ext cx="63500" cy="304800"/>
          </a:xfrm>
          <a:prstGeom prst="rect">
            <a:avLst/>
          </a:prstGeom>
          <a:noFill/>
          <a:ln w="9525">
            <a:noFill/>
            <a:miter lim="800000"/>
            <a:headEnd/>
            <a:tailEnd/>
          </a:ln>
        </p:spPr>
        <p:txBody>
          <a:bodyPr wrap="none" lIns="0" tIns="0" rIns="0" bIns="0">
            <a:prstTxWarp prst="textNoShape">
              <a:avLst/>
            </a:prstTxWarp>
            <a:spAutoFit/>
          </a:bodyPr>
          <a:lstStyle/>
          <a:p>
            <a:pPr algn="l"/>
            <a:r>
              <a:rPr lang="zh-CN" altLang="en-US" sz="2000" b="1" i="0">
                <a:solidFill>
                  <a:schemeClr val="folHlink"/>
                </a:solidFill>
                <a:latin typeface="Times" charset="0"/>
              </a:rPr>
              <a:t> </a:t>
            </a:r>
            <a:endParaRPr lang="zh-CN" altLang="en-US" sz="2400" i="0">
              <a:solidFill>
                <a:schemeClr val="folHlink"/>
              </a:solidFill>
              <a:latin typeface="Times" charset="0"/>
            </a:endParaRPr>
          </a:p>
        </p:txBody>
      </p:sp>
      <p:sp>
        <p:nvSpPr>
          <p:cNvPr id="56432" name="Rectangle 112"/>
          <p:cNvSpPr>
            <a:spLocks noChangeArrowheads="1"/>
          </p:cNvSpPr>
          <p:nvPr/>
        </p:nvSpPr>
        <p:spPr bwMode="auto">
          <a:xfrm rot="-5340000">
            <a:off x="858043" y="3259932"/>
            <a:ext cx="112713"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r</a:t>
            </a:r>
            <a:endParaRPr lang="en-US" altLang="zh-CN" sz="2400" i="0">
              <a:solidFill>
                <a:schemeClr val="folHlink"/>
              </a:solidFill>
              <a:latin typeface="Times" charset="0"/>
            </a:endParaRPr>
          </a:p>
        </p:txBody>
      </p:sp>
      <p:sp>
        <p:nvSpPr>
          <p:cNvPr id="56433" name="Rectangle 113"/>
          <p:cNvSpPr>
            <a:spLocks noChangeArrowheads="1"/>
          </p:cNvSpPr>
          <p:nvPr/>
        </p:nvSpPr>
        <p:spPr bwMode="auto">
          <a:xfrm rot="-5340000">
            <a:off x="858044" y="3147219"/>
            <a:ext cx="112712"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e</a:t>
            </a:r>
            <a:endParaRPr lang="en-US" altLang="zh-CN" sz="2400" i="0">
              <a:solidFill>
                <a:schemeClr val="folHlink"/>
              </a:solidFill>
              <a:latin typeface="Times" charset="0"/>
            </a:endParaRPr>
          </a:p>
        </p:txBody>
      </p:sp>
      <p:sp>
        <p:nvSpPr>
          <p:cNvPr id="56434" name="Rectangle 114"/>
          <p:cNvSpPr>
            <a:spLocks noChangeArrowheads="1"/>
          </p:cNvSpPr>
          <p:nvPr/>
        </p:nvSpPr>
        <p:spPr bwMode="auto">
          <a:xfrm rot="-5340000">
            <a:off x="879475" y="3055938"/>
            <a:ext cx="69850"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l</a:t>
            </a:r>
            <a:endParaRPr lang="en-US" altLang="zh-CN" sz="2400" i="0">
              <a:solidFill>
                <a:schemeClr val="folHlink"/>
              </a:solidFill>
              <a:latin typeface="Times" charset="0"/>
            </a:endParaRPr>
          </a:p>
        </p:txBody>
      </p:sp>
      <p:sp>
        <p:nvSpPr>
          <p:cNvPr id="56435" name="Rectangle 115"/>
          <p:cNvSpPr>
            <a:spLocks noChangeArrowheads="1"/>
          </p:cNvSpPr>
          <p:nvPr/>
        </p:nvSpPr>
        <p:spPr bwMode="auto">
          <a:xfrm rot="-5340000">
            <a:off x="850900" y="2957513"/>
            <a:ext cx="127000"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a</a:t>
            </a:r>
            <a:endParaRPr lang="en-US" altLang="zh-CN" sz="2400" i="0">
              <a:solidFill>
                <a:schemeClr val="folHlink"/>
              </a:solidFill>
              <a:latin typeface="Times" charset="0"/>
            </a:endParaRPr>
          </a:p>
        </p:txBody>
      </p:sp>
      <p:sp>
        <p:nvSpPr>
          <p:cNvPr id="56436" name="Rectangle 116"/>
          <p:cNvSpPr>
            <a:spLocks noChangeArrowheads="1"/>
          </p:cNvSpPr>
          <p:nvPr/>
        </p:nvSpPr>
        <p:spPr bwMode="auto">
          <a:xfrm rot="-5340000">
            <a:off x="872331" y="2851944"/>
            <a:ext cx="84138"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t</a:t>
            </a:r>
            <a:endParaRPr lang="en-US" altLang="zh-CN" sz="2400" i="0">
              <a:solidFill>
                <a:schemeClr val="folHlink"/>
              </a:solidFill>
              <a:latin typeface="Times" charset="0"/>
            </a:endParaRPr>
          </a:p>
        </p:txBody>
      </p:sp>
      <p:sp>
        <p:nvSpPr>
          <p:cNvPr id="56437" name="Rectangle 117"/>
          <p:cNvSpPr>
            <a:spLocks noChangeArrowheads="1"/>
          </p:cNvSpPr>
          <p:nvPr/>
        </p:nvSpPr>
        <p:spPr bwMode="auto">
          <a:xfrm rot="-5340000">
            <a:off x="858044" y="2753519"/>
            <a:ext cx="112712"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e</a:t>
            </a:r>
            <a:endParaRPr lang="en-US" altLang="zh-CN" sz="2400" i="0">
              <a:solidFill>
                <a:schemeClr val="folHlink"/>
              </a:solidFill>
              <a:latin typeface="Times" charset="0"/>
            </a:endParaRPr>
          </a:p>
        </p:txBody>
      </p:sp>
      <p:sp>
        <p:nvSpPr>
          <p:cNvPr id="56438" name="Rectangle 118"/>
          <p:cNvSpPr>
            <a:spLocks noChangeArrowheads="1"/>
          </p:cNvSpPr>
          <p:nvPr/>
        </p:nvSpPr>
        <p:spPr bwMode="auto">
          <a:xfrm rot="-5340000">
            <a:off x="843756" y="2626519"/>
            <a:ext cx="141288"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d</a:t>
            </a:r>
            <a:endParaRPr lang="en-US" altLang="zh-CN" sz="2400" i="0">
              <a:solidFill>
                <a:schemeClr val="folHlink"/>
              </a:solidFill>
              <a:latin typeface="Times" charset="0"/>
            </a:endParaRPr>
          </a:p>
        </p:txBody>
      </p:sp>
      <p:sp>
        <p:nvSpPr>
          <p:cNvPr id="56439" name="Rectangle 119"/>
          <p:cNvSpPr>
            <a:spLocks noChangeArrowheads="1"/>
          </p:cNvSpPr>
          <p:nvPr/>
        </p:nvSpPr>
        <p:spPr bwMode="auto">
          <a:xfrm rot="-5340000">
            <a:off x="882650" y="2524125"/>
            <a:ext cx="63500" cy="304800"/>
          </a:xfrm>
          <a:prstGeom prst="rect">
            <a:avLst/>
          </a:prstGeom>
          <a:noFill/>
          <a:ln w="9525">
            <a:noFill/>
            <a:miter lim="800000"/>
            <a:headEnd/>
            <a:tailEnd/>
          </a:ln>
        </p:spPr>
        <p:txBody>
          <a:bodyPr wrap="none" lIns="0" tIns="0" rIns="0" bIns="0">
            <a:prstTxWarp prst="textNoShape">
              <a:avLst/>
            </a:prstTxWarp>
            <a:spAutoFit/>
          </a:bodyPr>
          <a:lstStyle/>
          <a:p>
            <a:pPr algn="l"/>
            <a:r>
              <a:rPr lang="zh-CN" altLang="en-US" sz="2000" b="1" i="0">
                <a:solidFill>
                  <a:schemeClr val="folHlink"/>
                </a:solidFill>
                <a:latin typeface="Times" charset="0"/>
              </a:rPr>
              <a:t> </a:t>
            </a:r>
            <a:endParaRPr lang="zh-CN" altLang="en-US" sz="2400" i="0">
              <a:solidFill>
                <a:schemeClr val="folHlink"/>
              </a:solidFill>
              <a:latin typeface="Times" charset="0"/>
            </a:endParaRPr>
          </a:p>
        </p:txBody>
      </p:sp>
      <p:sp>
        <p:nvSpPr>
          <p:cNvPr id="56440" name="Rectangle 120"/>
          <p:cNvSpPr>
            <a:spLocks noChangeArrowheads="1"/>
          </p:cNvSpPr>
          <p:nvPr/>
        </p:nvSpPr>
        <p:spPr bwMode="auto">
          <a:xfrm rot="-5340000">
            <a:off x="872331" y="2459832"/>
            <a:ext cx="84137"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t</a:t>
            </a:r>
            <a:endParaRPr lang="en-US" altLang="zh-CN" sz="2400" i="0">
              <a:solidFill>
                <a:schemeClr val="folHlink"/>
              </a:solidFill>
              <a:latin typeface="Times" charset="0"/>
            </a:endParaRPr>
          </a:p>
        </p:txBody>
      </p:sp>
      <p:sp>
        <p:nvSpPr>
          <p:cNvPr id="56441" name="Rectangle 121"/>
          <p:cNvSpPr>
            <a:spLocks noChangeArrowheads="1"/>
          </p:cNvSpPr>
          <p:nvPr/>
        </p:nvSpPr>
        <p:spPr bwMode="auto">
          <a:xfrm rot="-5340000">
            <a:off x="850900" y="2352675"/>
            <a:ext cx="127000"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o</a:t>
            </a:r>
            <a:endParaRPr lang="en-US" altLang="zh-CN" sz="2400" i="0">
              <a:solidFill>
                <a:schemeClr val="folHlink"/>
              </a:solidFill>
              <a:latin typeface="Times" charset="0"/>
            </a:endParaRPr>
          </a:p>
        </p:txBody>
      </p:sp>
      <p:sp>
        <p:nvSpPr>
          <p:cNvPr id="56442" name="Rectangle 122"/>
          <p:cNvSpPr>
            <a:spLocks noChangeArrowheads="1"/>
          </p:cNvSpPr>
          <p:nvPr/>
        </p:nvSpPr>
        <p:spPr bwMode="auto">
          <a:xfrm rot="-5340000">
            <a:off x="882650" y="2257425"/>
            <a:ext cx="63500" cy="304800"/>
          </a:xfrm>
          <a:prstGeom prst="rect">
            <a:avLst/>
          </a:prstGeom>
          <a:noFill/>
          <a:ln w="9525">
            <a:noFill/>
            <a:miter lim="800000"/>
            <a:headEnd/>
            <a:tailEnd/>
          </a:ln>
        </p:spPr>
        <p:txBody>
          <a:bodyPr wrap="none" lIns="0" tIns="0" rIns="0" bIns="0">
            <a:prstTxWarp prst="textNoShape">
              <a:avLst/>
            </a:prstTxWarp>
            <a:spAutoFit/>
          </a:bodyPr>
          <a:lstStyle/>
          <a:p>
            <a:pPr algn="l"/>
            <a:r>
              <a:rPr lang="zh-CN" altLang="en-US" sz="2000" b="1" i="0">
                <a:solidFill>
                  <a:schemeClr val="folHlink"/>
                </a:solidFill>
                <a:latin typeface="Times" charset="0"/>
              </a:rPr>
              <a:t> </a:t>
            </a:r>
            <a:endParaRPr lang="zh-CN" altLang="en-US" sz="2400" i="0">
              <a:solidFill>
                <a:schemeClr val="folHlink"/>
              </a:solidFill>
              <a:latin typeface="Times" charset="0"/>
            </a:endParaRPr>
          </a:p>
        </p:txBody>
      </p:sp>
      <p:sp>
        <p:nvSpPr>
          <p:cNvPr id="56443" name="Rectangle 123"/>
          <p:cNvSpPr>
            <a:spLocks noChangeArrowheads="1"/>
          </p:cNvSpPr>
          <p:nvPr/>
        </p:nvSpPr>
        <p:spPr bwMode="auto">
          <a:xfrm rot="-5340000">
            <a:off x="858043" y="2164557"/>
            <a:ext cx="112713"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c</a:t>
            </a:r>
            <a:endParaRPr lang="en-US" altLang="zh-CN" sz="2400" i="0">
              <a:solidFill>
                <a:schemeClr val="folHlink"/>
              </a:solidFill>
              <a:latin typeface="Times" charset="0"/>
            </a:endParaRPr>
          </a:p>
        </p:txBody>
      </p:sp>
      <p:sp>
        <p:nvSpPr>
          <p:cNvPr id="56444" name="Rectangle 124"/>
          <p:cNvSpPr>
            <a:spLocks noChangeArrowheads="1"/>
          </p:cNvSpPr>
          <p:nvPr/>
        </p:nvSpPr>
        <p:spPr bwMode="auto">
          <a:xfrm rot="-5340000">
            <a:off x="850900" y="2044700"/>
            <a:ext cx="127000"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o</a:t>
            </a:r>
            <a:endParaRPr lang="en-US" altLang="zh-CN" sz="2400" i="0">
              <a:solidFill>
                <a:schemeClr val="folHlink"/>
              </a:solidFill>
              <a:latin typeface="Times" charset="0"/>
            </a:endParaRPr>
          </a:p>
        </p:txBody>
      </p:sp>
      <p:sp>
        <p:nvSpPr>
          <p:cNvPr id="56445" name="Rectangle 125"/>
          <p:cNvSpPr>
            <a:spLocks noChangeArrowheads="1"/>
          </p:cNvSpPr>
          <p:nvPr/>
        </p:nvSpPr>
        <p:spPr bwMode="auto">
          <a:xfrm rot="-5340000">
            <a:off x="843756" y="1910557"/>
            <a:ext cx="141287"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n</a:t>
            </a:r>
            <a:endParaRPr lang="en-US" altLang="zh-CN" sz="2400" i="0">
              <a:solidFill>
                <a:schemeClr val="folHlink"/>
              </a:solidFill>
              <a:latin typeface="Times" charset="0"/>
            </a:endParaRPr>
          </a:p>
        </p:txBody>
      </p:sp>
      <p:sp>
        <p:nvSpPr>
          <p:cNvPr id="56446" name="Rectangle 126"/>
          <p:cNvSpPr>
            <a:spLocks noChangeArrowheads="1"/>
          </p:cNvSpPr>
          <p:nvPr/>
        </p:nvSpPr>
        <p:spPr bwMode="auto">
          <a:xfrm rot="-5340000">
            <a:off x="872331" y="1799432"/>
            <a:ext cx="84137"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t</a:t>
            </a:r>
            <a:endParaRPr lang="en-US" altLang="zh-CN" sz="2400" i="0">
              <a:solidFill>
                <a:schemeClr val="folHlink"/>
              </a:solidFill>
              <a:latin typeface="Times" charset="0"/>
            </a:endParaRPr>
          </a:p>
        </p:txBody>
      </p:sp>
      <p:sp>
        <p:nvSpPr>
          <p:cNvPr id="56447" name="Rectangle 127"/>
          <p:cNvSpPr>
            <a:spLocks noChangeArrowheads="1"/>
          </p:cNvSpPr>
          <p:nvPr/>
        </p:nvSpPr>
        <p:spPr bwMode="auto">
          <a:xfrm rot="-5340000">
            <a:off x="858043" y="1701007"/>
            <a:ext cx="112713"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r</a:t>
            </a:r>
            <a:endParaRPr lang="en-US" altLang="zh-CN" sz="2400" i="0">
              <a:solidFill>
                <a:schemeClr val="folHlink"/>
              </a:solidFill>
              <a:latin typeface="Times" charset="0"/>
            </a:endParaRPr>
          </a:p>
        </p:txBody>
      </p:sp>
      <p:sp>
        <p:nvSpPr>
          <p:cNvPr id="56448" name="Rectangle 128"/>
          <p:cNvSpPr>
            <a:spLocks noChangeArrowheads="1"/>
          </p:cNvSpPr>
          <p:nvPr/>
        </p:nvSpPr>
        <p:spPr bwMode="auto">
          <a:xfrm rot="-5340000">
            <a:off x="850900" y="1581150"/>
            <a:ext cx="127000"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o</a:t>
            </a:r>
            <a:endParaRPr lang="en-US" altLang="zh-CN" sz="2400" i="0">
              <a:solidFill>
                <a:schemeClr val="folHlink"/>
              </a:solidFill>
              <a:latin typeface="Times" charset="0"/>
            </a:endParaRPr>
          </a:p>
        </p:txBody>
      </p:sp>
      <p:sp>
        <p:nvSpPr>
          <p:cNvPr id="56449" name="Rectangle 129"/>
          <p:cNvSpPr>
            <a:spLocks noChangeArrowheads="1"/>
          </p:cNvSpPr>
          <p:nvPr/>
        </p:nvSpPr>
        <p:spPr bwMode="auto">
          <a:xfrm rot="-5340000">
            <a:off x="879475" y="1482725"/>
            <a:ext cx="69850" cy="304800"/>
          </a:xfrm>
          <a:prstGeom prst="rect">
            <a:avLst/>
          </a:prstGeom>
          <a:noFill/>
          <a:ln w="9525">
            <a:noFill/>
            <a:miter lim="800000"/>
            <a:headEnd/>
            <a:tailEnd/>
          </a:ln>
        </p:spPr>
        <p:txBody>
          <a:bodyPr wrap="none" lIns="0" tIns="0" rIns="0" bIns="0">
            <a:prstTxWarp prst="textNoShape">
              <a:avLst/>
            </a:prstTxWarp>
            <a:spAutoFit/>
          </a:bodyPr>
          <a:lstStyle/>
          <a:p>
            <a:pPr algn="l"/>
            <a:r>
              <a:rPr lang="en-US" altLang="zh-CN" sz="2000" b="1" i="0">
                <a:solidFill>
                  <a:schemeClr val="folHlink"/>
                </a:solidFill>
                <a:latin typeface="Times" charset="0"/>
              </a:rPr>
              <a:t>l</a:t>
            </a:r>
            <a:endParaRPr lang="en-US" altLang="zh-CN" sz="2400" i="0">
              <a:solidFill>
                <a:schemeClr val="folHlink"/>
              </a:solidFill>
              <a:latin typeface="Times"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a:xfrm>
            <a:off x="539750" y="228600"/>
            <a:ext cx="7989888" cy="1143000"/>
          </a:xfrm>
        </p:spPr>
        <p:txBody>
          <a:bodyPr/>
          <a:lstStyle/>
          <a:p>
            <a:pPr eaLnBrk="1" hangingPunct="1">
              <a:lnSpc>
                <a:spcPct val="70000"/>
              </a:lnSpc>
              <a:defRPr/>
            </a:pPr>
            <a:r>
              <a:rPr lang="en-US" altLang="zh-CN" sz="2400">
                <a:solidFill>
                  <a:srgbClr val="FFCC00"/>
                </a:solidFill>
                <a:effectLst>
                  <a:outerShdw blurRad="38100" dist="38100" dir="2700000" algn="tl">
                    <a:srgbClr val="DDDDDD"/>
                  </a:outerShdw>
                </a:effectLst>
                <a:latin typeface="Arial" charset="0"/>
                <a:ea typeface="宋体" charset="-122"/>
                <a:cs typeface="宋体" charset="-122"/>
              </a:rPr>
              <a:t>Proposed Pathogenic Mechanism of Deafness-Associated 12S rRNA A1555G or C1494 mutation</a:t>
            </a:r>
            <a:r>
              <a:rPr lang="en-US" altLang="zh-CN">
                <a:solidFill>
                  <a:srgbClr val="FFCC00"/>
                </a:solidFill>
                <a:ea typeface="宋体" charset="-122"/>
                <a:cs typeface="宋体" charset="-122"/>
              </a:rPr>
              <a:t> </a:t>
            </a:r>
          </a:p>
        </p:txBody>
      </p:sp>
      <p:graphicFrame>
        <p:nvGraphicFramePr>
          <p:cNvPr id="58370" name="Object 2"/>
          <p:cNvGraphicFramePr>
            <a:graphicFrameLocks noChangeAspect="1"/>
          </p:cNvGraphicFramePr>
          <p:nvPr/>
        </p:nvGraphicFramePr>
        <p:xfrm>
          <a:off x="762000" y="1295400"/>
          <a:ext cx="7696200" cy="4648200"/>
        </p:xfrm>
        <a:graphic>
          <a:graphicData uri="http://schemas.openxmlformats.org/presentationml/2006/ole">
            <p:oleObj spid="_x0000_s58370" name="Document" r:id="rId4" imgW="5334000" imgH="2715768" progId="Word.Document.8">
              <p:embed/>
            </p:oleObj>
          </a:graphicData>
        </a:graphic>
      </p:graphicFrame>
      <p:sp>
        <p:nvSpPr>
          <p:cNvPr id="58372" name="Text Box 4"/>
          <p:cNvSpPr txBox="1">
            <a:spLocks noChangeArrowheads="1"/>
          </p:cNvSpPr>
          <p:nvPr/>
        </p:nvSpPr>
        <p:spPr bwMode="auto">
          <a:xfrm>
            <a:off x="4462463" y="1504950"/>
            <a:ext cx="354012" cy="457200"/>
          </a:xfrm>
          <a:prstGeom prst="rect">
            <a:avLst/>
          </a:prstGeom>
          <a:noFill/>
          <a:ln w="3175">
            <a:noFill/>
            <a:miter lim="800000"/>
            <a:headEnd/>
            <a:tailEnd/>
          </a:ln>
        </p:spPr>
        <p:txBody>
          <a:bodyPr wrap="none">
            <a:prstTxWarp prst="textNoShape">
              <a:avLst/>
            </a:prstTxWarp>
            <a:spAutoFit/>
          </a:bodyPr>
          <a:lstStyle/>
          <a:p>
            <a:r>
              <a:rPr lang="en-US" altLang="zh-CN" sz="2400">
                <a:latin typeface="Arial" charset="0"/>
              </a:rPr>
              <a:t>?</a:t>
            </a:r>
          </a:p>
        </p:txBody>
      </p:sp>
      <p:sp>
        <p:nvSpPr>
          <p:cNvPr id="58373" name="Text Box 5"/>
          <p:cNvSpPr txBox="1">
            <a:spLocks noChangeArrowheads="1"/>
          </p:cNvSpPr>
          <p:nvPr/>
        </p:nvSpPr>
        <p:spPr bwMode="auto">
          <a:xfrm>
            <a:off x="2286000" y="3810000"/>
            <a:ext cx="354013" cy="457200"/>
          </a:xfrm>
          <a:prstGeom prst="rect">
            <a:avLst/>
          </a:prstGeom>
          <a:noFill/>
          <a:ln w="3175">
            <a:noFill/>
            <a:miter lim="800000"/>
            <a:headEnd/>
            <a:tailEnd/>
          </a:ln>
        </p:spPr>
        <p:txBody>
          <a:bodyPr wrap="none">
            <a:prstTxWarp prst="textNoShape">
              <a:avLst/>
            </a:prstTxWarp>
            <a:spAutoFit/>
          </a:bodyPr>
          <a:lstStyle/>
          <a:p>
            <a:r>
              <a:rPr lang="en-US" altLang="zh-CN" sz="2400">
                <a:latin typeface="Arial" charset="0"/>
              </a:rPr>
              <a:t>?</a:t>
            </a:r>
          </a:p>
        </p:txBody>
      </p:sp>
      <p:sp>
        <p:nvSpPr>
          <p:cNvPr id="58374" name="Text Box 6"/>
          <p:cNvSpPr txBox="1">
            <a:spLocks noChangeArrowheads="1"/>
          </p:cNvSpPr>
          <p:nvPr/>
        </p:nvSpPr>
        <p:spPr bwMode="auto">
          <a:xfrm>
            <a:off x="4827588" y="3810000"/>
            <a:ext cx="354012" cy="457200"/>
          </a:xfrm>
          <a:prstGeom prst="rect">
            <a:avLst/>
          </a:prstGeom>
          <a:noFill/>
          <a:ln w="3175">
            <a:noFill/>
            <a:miter lim="800000"/>
            <a:headEnd/>
            <a:tailEnd/>
          </a:ln>
        </p:spPr>
        <p:txBody>
          <a:bodyPr wrap="none">
            <a:prstTxWarp prst="textNoShape">
              <a:avLst/>
            </a:prstTxWarp>
            <a:spAutoFit/>
          </a:bodyPr>
          <a:lstStyle/>
          <a:p>
            <a:r>
              <a:rPr lang="en-US" altLang="zh-CN" sz="2400">
                <a:latin typeface="Arial" charset="0"/>
              </a:rPr>
              <a: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60418" name="Group 2"/>
          <p:cNvGrpSpPr>
            <a:grpSpLocks/>
          </p:cNvGrpSpPr>
          <p:nvPr/>
        </p:nvGrpSpPr>
        <p:grpSpPr bwMode="auto">
          <a:xfrm>
            <a:off x="1143000" y="2438400"/>
            <a:ext cx="7162800" cy="3124200"/>
            <a:chOff x="204" y="2205"/>
            <a:chExt cx="5375" cy="1663"/>
          </a:xfrm>
        </p:grpSpPr>
        <p:pic>
          <p:nvPicPr>
            <p:cNvPr id="60420" name="Picture 3"/>
            <p:cNvPicPr>
              <a:picLocks noChangeAspect="1" noChangeArrowheads="1"/>
            </p:cNvPicPr>
            <p:nvPr/>
          </p:nvPicPr>
          <p:blipFill>
            <a:blip r:embed="rId3"/>
            <a:srcRect/>
            <a:stretch>
              <a:fillRect/>
            </a:stretch>
          </p:blipFill>
          <p:spPr bwMode="auto">
            <a:xfrm>
              <a:off x="2925" y="2478"/>
              <a:ext cx="2654" cy="1227"/>
            </a:xfrm>
            <a:prstGeom prst="rect">
              <a:avLst/>
            </a:prstGeom>
            <a:noFill/>
            <a:ln w="9525">
              <a:noFill/>
              <a:miter lim="800000"/>
              <a:headEnd/>
              <a:tailEnd/>
            </a:ln>
          </p:spPr>
        </p:pic>
        <p:pic>
          <p:nvPicPr>
            <p:cNvPr id="60421" name="Picture 4"/>
            <p:cNvPicPr>
              <a:picLocks noChangeAspect="1" noChangeArrowheads="1"/>
            </p:cNvPicPr>
            <p:nvPr/>
          </p:nvPicPr>
          <p:blipFill>
            <a:blip r:embed="rId4"/>
            <a:srcRect/>
            <a:stretch>
              <a:fillRect/>
            </a:stretch>
          </p:blipFill>
          <p:spPr bwMode="auto">
            <a:xfrm>
              <a:off x="204" y="2205"/>
              <a:ext cx="2450" cy="1663"/>
            </a:xfrm>
            <a:prstGeom prst="rect">
              <a:avLst/>
            </a:prstGeom>
            <a:noFill/>
            <a:ln w="9525">
              <a:noFill/>
              <a:miter lim="800000"/>
              <a:headEnd/>
              <a:tailEnd/>
            </a:ln>
          </p:spPr>
        </p:pic>
      </p:grpSp>
      <p:sp>
        <p:nvSpPr>
          <p:cNvPr id="60419" name="Rectangle 5"/>
          <p:cNvSpPr>
            <a:spLocks noGrp="1" noChangeArrowheads="1"/>
          </p:cNvSpPr>
          <p:nvPr>
            <p:ph type="title"/>
          </p:nvPr>
        </p:nvSpPr>
        <p:spPr>
          <a:xfrm>
            <a:off x="381000" y="914400"/>
            <a:ext cx="8148638" cy="838200"/>
          </a:xfrm>
          <a:noFill/>
        </p:spPr>
        <p:txBody>
          <a:bodyPr/>
          <a:lstStyle/>
          <a:p>
            <a:pPr marL="365125" indent="-365125" eaLnBrk="1" hangingPunct="1"/>
            <a:r>
              <a:rPr lang="zh-CN" altLang="en-US" sz="2800" i="1">
                <a:solidFill>
                  <a:srgbClr val="FFCC00"/>
                </a:solidFill>
                <a:ea typeface="宋体" charset="-122"/>
                <a:cs typeface="宋体" charset="-122"/>
              </a:rPr>
              <a:t>核修饰基因增强了</a:t>
            </a:r>
            <a:r>
              <a:rPr lang="en-US" altLang="zh-CN" sz="2800" i="1">
                <a:solidFill>
                  <a:srgbClr val="FFCC00"/>
                </a:solidFill>
                <a:ea typeface="宋体" charset="-122"/>
                <a:cs typeface="宋体" charset="-122"/>
              </a:rPr>
              <a:t>A1555G</a:t>
            </a:r>
            <a:r>
              <a:rPr lang="zh-CN" altLang="en-US" sz="2800" i="1">
                <a:solidFill>
                  <a:srgbClr val="FFCC00"/>
                </a:solidFill>
                <a:ea typeface="宋体" charset="-122"/>
                <a:cs typeface="宋体" charset="-122"/>
              </a:rPr>
              <a:t>突变相关</a:t>
            </a:r>
            <a:br>
              <a:rPr lang="zh-CN" altLang="en-US" sz="2800" i="1">
                <a:solidFill>
                  <a:srgbClr val="FFCC00"/>
                </a:solidFill>
                <a:ea typeface="宋体" charset="-122"/>
                <a:cs typeface="宋体" charset="-122"/>
              </a:rPr>
            </a:br>
            <a:r>
              <a:rPr lang="zh-CN" altLang="en-US" sz="2800" i="1">
                <a:solidFill>
                  <a:srgbClr val="FFCC00"/>
                </a:solidFill>
                <a:ea typeface="宋体" charset="-122"/>
                <a:cs typeface="宋体" charset="-122"/>
              </a:rPr>
              <a:t>              的耳聋表型表达</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noFill/>
        </p:spPr>
        <p:txBody>
          <a:bodyPr/>
          <a:lstStyle/>
          <a:p>
            <a:pPr eaLnBrk="1" hangingPunct="1"/>
            <a:r>
              <a:rPr lang="en-US" altLang="zh-CN" sz="3200">
                <a:solidFill>
                  <a:srgbClr val="FFCC00"/>
                </a:solidFill>
                <a:latin typeface="Arial" charset="0"/>
                <a:ea typeface="宋体" charset="-122"/>
                <a:cs typeface="宋体" charset="-122"/>
              </a:rPr>
              <a:t>Trmu/Mto2, Mto1, and Mss1/Gtpbp3 are the modifying enzymes for the modification of U34 at tRNA</a:t>
            </a:r>
            <a:r>
              <a:rPr lang="en-US" altLang="zh-CN" sz="3200" baseline="30000">
                <a:solidFill>
                  <a:srgbClr val="FFCC00"/>
                </a:solidFill>
                <a:latin typeface="Arial" charset="0"/>
                <a:ea typeface="宋体" charset="-122"/>
                <a:cs typeface="宋体" charset="-122"/>
              </a:rPr>
              <a:t>Lys</a:t>
            </a:r>
            <a:r>
              <a:rPr lang="en-US" altLang="zh-CN" sz="3200">
                <a:solidFill>
                  <a:srgbClr val="FFCC00"/>
                </a:solidFill>
                <a:latin typeface="Arial" charset="0"/>
                <a:ea typeface="宋体" charset="-122"/>
                <a:cs typeface="宋体" charset="-122"/>
              </a:rPr>
              <a:t>, tRNA</a:t>
            </a:r>
            <a:r>
              <a:rPr lang="en-US" altLang="zh-CN" sz="3200" baseline="30000">
                <a:solidFill>
                  <a:srgbClr val="FFCC00"/>
                </a:solidFill>
                <a:latin typeface="Arial" charset="0"/>
                <a:ea typeface="宋体" charset="-122"/>
                <a:cs typeface="宋体" charset="-122"/>
              </a:rPr>
              <a:t>Glu </a:t>
            </a:r>
            <a:r>
              <a:rPr lang="en-US" altLang="zh-CN" sz="3200">
                <a:solidFill>
                  <a:srgbClr val="FFCC00"/>
                </a:solidFill>
                <a:latin typeface="Arial" charset="0"/>
                <a:ea typeface="宋体" charset="-122"/>
                <a:cs typeface="宋体" charset="-122"/>
              </a:rPr>
              <a:t>and tRNA</a:t>
            </a:r>
            <a:r>
              <a:rPr lang="en-US" altLang="zh-CN" sz="3200" baseline="30000">
                <a:solidFill>
                  <a:srgbClr val="FFCC00"/>
                </a:solidFill>
                <a:latin typeface="Arial" charset="0"/>
                <a:ea typeface="宋体" charset="-122"/>
                <a:cs typeface="宋体" charset="-122"/>
              </a:rPr>
              <a:t>Gln</a:t>
            </a:r>
          </a:p>
        </p:txBody>
      </p:sp>
      <p:sp>
        <p:nvSpPr>
          <p:cNvPr id="62467" name="Line 3"/>
          <p:cNvSpPr>
            <a:spLocks noChangeShapeType="1"/>
          </p:cNvSpPr>
          <p:nvPr/>
        </p:nvSpPr>
        <p:spPr bwMode="auto">
          <a:xfrm flipV="1">
            <a:off x="6096000" y="4191000"/>
            <a:ext cx="381000" cy="533400"/>
          </a:xfrm>
          <a:prstGeom prst="line">
            <a:avLst/>
          </a:prstGeom>
          <a:noFill/>
          <a:ln w="3175">
            <a:solidFill>
              <a:schemeClr val="hlink"/>
            </a:solidFill>
            <a:round/>
            <a:headEnd/>
            <a:tailEnd type="triangle" w="med" len="med"/>
          </a:ln>
        </p:spPr>
        <p:txBody>
          <a:bodyPr wrap="none" anchor="ctr">
            <a:prstTxWarp prst="textNoShape">
              <a:avLst/>
            </a:prstTxWarp>
          </a:bodyPr>
          <a:lstStyle/>
          <a:p>
            <a:endParaRPr lang="en-US"/>
          </a:p>
        </p:txBody>
      </p:sp>
      <p:pic>
        <p:nvPicPr>
          <p:cNvPr id="62468" name="Picture 4"/>
          <p:cNvPicPr>
            <a:picLocks noChangeAspect="1" noChangeArrowheads="1"/>
          </p:cNvPicPr>
          <p:nvPr/>
        </p:nvPicPr>
        <p:blipFill>
          <a:blip r:embed="rId3"/>
          <a:srcRect/>
          <a:stretch>
            <a:fillRect/>
          </a:stretch>
        </p:blipFill>
        <p:spPr bwMode="auto">
          <a:xfrm>
            <a:off x="304800" y="1828800"/>
            <a:ext cx="2414588" cy="3429000"/>
          </a:xfrm>
          <a:prstGeom prst="rect">
            <a:avLst/>
          </a:prstGeom>
          <a:noFill/>
          <a:ln w="3175">
            <a:noFill/>
            <a:miter lim="800000"/>
            <a:headEnd/>
            <a:tailEnd/>
          </a:ln>
        </p:spPr>
      </p:pic>
      <p:pic>
        <p:nvPicPr>
          <p:cNvPr id="62469" name="Picture 5"/>
          <p:cNvPicPr>
            <a:picLocks noChangeAspect="1" noChangeArrowheads="1"/>
          </p:cNvPicPr>
          <p:nvPr/>
        </p:nvPicPr>
        <p:blipFill>
          <a:blip r:embed="rId4"/>
          <a:srcRect/>
          <a:stretch>
            <a:fillRect/>
          </a:stretch>
        </p:blipFill>
        <p:spPr bwMode="auto">
          <a:xfrm>
            <a:off x="2743200" y="2709863"/>
            <a:ext cx="6400800" cy="3128962"/>
          </a:xfrm>
          <a:prstGeom prst="rect">
            <a:avLst/>
          </a:prstGeom>
          <a:noFill/>
          <a:ln w="3175">
            <a:noFill/>
            <a:miter lim="800000"/>
            <a:headEnd/>
            <a:tailEnd/>
          </a:ln>
        </p:spPr>
      </p:pic>
      <p:sp>
        <p:nvSpPr>
          <p:cNvPr id="62470" name="Line 6"/>
          <p:cNvSpPr>
            <a:spLocks noChangeShapeType="1"/>
          </p:cNvSpPr>
          <p:nvPr/>
        </p:nvSpPr>
        <p:spPr bwMode="auto">
          <a:xfrm flipH="1" flipV="1">
            <a:off x="1447800" y="5105400"/>
            <a:ext cx="1371600" cy="685800"/>
          </a:xfrm>
          <a:prstGeom prst="line">
            <a:avLst/>
          </a:prstGeom>
          <a:noFill/>
          <a:ln w="3175">
            <a:solidFill>
              <a:schemeClr val="hlink"/>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1474" name="Text Box 2"/>
          <p:cNvSpPr txBox="1">
            <a:spLocks noChangeArrowheads="1"/>
          </p:cNvSpPr>
          <p:nvPr/>
        </p:nvSpPr>
        <p:spPr bwMode="auto">
          <a:xfrm>
            <a:off x="609600" y="381000"/>
            <a:ext cx="8077200" cy="1373188"/>
          </a:xfrm>
          <a:prstGeom prst="rect">
            <a:avLst/>
          </a:prstGeom>
          <a:noFill/>
          <a:ln w="9525">
            <a:noFill/>
            <a:miter lim="800000"/>
            <a:headEnd/>
            <a:tailEnd/>
          </a:ln>
          <a:effectLst/>
        </p:spPr>
        <p:txBody>
          <a:bodyPr>
            <a:prstTxWarp prst="textNoShape">
              <a:avLst/>
            </a:prstTxWarp>
            <a:spAutoFit/>
          </a:bodyPr>
          <a:lstStyle/>
          <a:p>
            <a:pPr>
              <a:defRPr/>
            </a:pPr>
            <a:r>
              <a:rPr lang="en-US" altLang="zh-CN" sz="2800" i="0">
                <a:solidFill>
                  <a:srgbClr val="FFCC00"/>
                </a:solidFill>
                <a:effectLst>
                  <a:outerShdw blurRad="38100" dist="38100" dir="2700000" algn="tl">
                    <a:srgbClr val="DDDDDD"/>
                  </a:outerShdw>
                </a:effectLst>
                <a:latin typeface="Arial" charset="0"/>
              </a:rPr>
              <a:t>Yeast </a:t>
            </a:r>
            <a:r>
              <a:rPr lang="en-US" altLang="zh-CN" sz="2800">
                <a:solidFill>
                  <a:srgbClr val="FFCC00"/>
                </a:solidFill>
                <a:effectLst>
                  <a:outerShdw blurRad="38100" dist="38100" dir="2700000" algn="tl">
                    <a:srgbClr val="DDDDDD"/>
                  </a:outerShdw>
                </a:effectLst>
                <a:latin typeface="Arial" charset="0"/>
              </a:rPr>
              <a:t>mto2</a:t>
            </a:r>
            <a:r>
              <a:rPr lang="en-US" altLang="zh-CN" sz="2800" i="0">
                <a:solidFill>
                  <a:srgbClr val="FFCC00"/>
                </a:solidFill>
                <a:effectLst>
                  <a:outerShdw blurRad="38100" dist="38100" dir="2700000" algn="tl">
                    <a:srgbClr val="DDDDDD"/>
                  </a:outerShdw>
                </a:effectLst>
                <a:latin typeface="Arial" charset="0"/>
              </a:rPr>
              <a:t> null mutants expresses a respiratory deficient phenotype only when combined with the 15S rRNA C1409G mutation</a:t>
            </a:r>
            <a:r>
              <a:rPr lang="en-US" altLang="zh-CN" sz="2800" b="1" i="0">
                <a:solidFill>
                  <a:srgbClr val="FFCC00"/>
                </a:solidFill>
                <a:effectLst>
                  <a:outerShdw blurRad="38100" dist="38100" dir="2700000" algn="tl">
                    <a:srgbClr val="DDDDDD"/>
                  </a:outerShdw>
                </a:effectLst>
              </a:rPr>
              <a:t> </a:t>
            </a:r>
          </a:p>
        </p:txBody>
      </p:sp>
      <p:pic>
        <p:nvPicPr>
          <p:cNvPr id="64515" name="Picture 3"/>
          <p:cNvPicPr>
            <a:picLocks noChangeAspect="1" noChangeArrowheads="1"/>
          </p:cNvPicPr>
          <p:nvPr/>
        </p:nvPicPr>
        <p:blipFill>
          <a:blip r:embed="rId3"/>
          <a:srcRect/>
          <a:stretch>
            <a:fillRect/>
          </a:stretch>
        </p:blipFill>
        <p:spPr bwMode="auto">
          <a:xfrm>
            <a:off x="762000" y="1905000"/>
            <a:ext cx="5257800" cy="3886200"/>
          </a:xfrm>
          <a:prstGeom prst="rect">
            <a:avLst/>
          </a:prstGeom>
          <a:noFill/>
          <a:ln w="9525">
            <a:noFill/>
            <a:miter lim="800000"/>
            <a:headEnd/>
            <a:tailEnd/>
          </a:ln>
        </p:spPr>
      </p:pic>
      <p:sp>
        <p:nvSpPr>
          <p:cNvPr id="64516" name="Text Box 4"/>
          <p:cNvSpPr txBox="1">
            <a:spLocks noChangeArrowheads="1"/>
          </p:cNvSpPr>
          <p:nvPr/>
        </p:nvSpPr>
        <p:spPr bwMode="auto">
          <a:xfrm>
            <a:off x="6248400" y="3481388"/>
            <a:ext cx="1797050" cy="366712"/>
          </a:xfrm>
          <a:prstGeom prst="rect">
            <a:avLst/>
          </a:prstGeom>
          <a:noFill/>
          <a:ln w="3175">
            <a:noFill/>
            <a:miter lim="800000"/>
            <a:headEnd/>
            <a:tailEnd/>
          </a:ln>
        </p:spPr>
        <p:txBody>
          <a:bodyPr wrap="none">
            <a:prstTxWarp prst="textNoShape">
              <a:avLst/>
            </a:prstTxWarp>
            <a:spAutoFit/>
          </a:bodyPr>
          <a:lstStyle/>
          <a:p>
            <a:r>
              <a:rPr lang="en-US" altLang="zh-CN" sz="1800">
                <a:solidFill>
                  <a:schemeClr val="bg1"/>
                </a:solidFill>
              </a:rPr>
              <a:t>Wild type mtDNA</a:t>
            </a:r>
          </a:p>
        </p:txBody>
      </p:sp>
      <p:sp>
        <p:nvSpPr>
          <p:cNvPr id="64517" name="Text Box 5"/>
          <p:cNvSpPr txBox="1">
            <a:spLocks noChangeArrowheads="1"/>
          </p:cNvSpPr>
          <p:nvPr/>
        </p:nvSpPr>
        <p:spPr bwMode="auto">
          <a:xfrm>
            <a:off x="6096000" y="3962400"/>
            <a:ext cx="2355850" cy="581025"/>
          </a:xfrm>
          <a:prstGeom prst="rect">
            <a:avLst/>
          </a:prstGeom>
          <a:noFill/>
          <a:ln w="3175">
            <a:noFill/>
            <a:miter lim="800000"/>
            <a:headEnd/>
            <a:tailEnd/>
          </a:ln>
        </p:spPr>
        <p:txBody>
          <a:bodyPr wrap="none">
            <a:prstTxWarp prst="textNoShape">
              <a:avLst/>
            </a:prstTxWarp>
            <a:spAutoFit/>
          </a:bodyPr>
          <a:lstStyle/>
          <a:p>
            <a:r>
              <a:rPr lang="zh-CN" altLang="en-US">
                <a:solidFill>
                  <a:schemeClr val="bg1"/>
                </a:solidFill>
              </a:rPr>
              <a:t> </a:t>
            </a:r>
            <a:r>
              <a:rPr lang="en-US" altLang="zh-CN">
                <a:solidFill>
                  <a:schemeClr val="bg1"/>
                </a:solidFill>
              </a:rPr>
              <a:t>mtDNA C1409G mutation</a:t>
            </a:r>
          </a:p>
          <a:p>
            <a:endParaRPr lang="zh-CN" altLang="en-US">
              <a:solidFill>
                <a:schemeClr val="folHlink"/>
              </a:solidFill>
            </a:endParaRPr>
          </a:p>
        </p:txBody>
      </p:sp>
      <p:sp>
        <p:nvSpPr>
          <p:cNvPr id="64518" name="Line 6"/>
          <p:cNvSpPr>
            <a:spLocks noChangeShapeType="1"/>
          </p:cNvSpPr>
          <p:nvPr/>
        </p:nvSpPr>
        <p:spPr bwMode="auto">
          <a:xfrm flipH="1">
            <a:off x="5105400" y="3657600"/>
            <a:ext cx="990600" cy="0"/>
          </a:xfrm>
          <a:prstGeom prst="line">
            <a:avLst/>
          </a:prstGeom>
          <a:noFill/>
          <a:ln w="3175">
            <a:solidFill>
              <a:schemeClr val="hlink"/>
            </a:solidFill>
            <a:round/>
            <a:headEnd/>
            <a:tailEnd type="triangle" w="med" len="med"/>
          </a:ln>
        </p:spPr>
        <p:txBody>
          <a:bodyPr wrap="none" anchor="ctr">
            <a:prstTxWarp prst="textNoShape">
              <a:avLst/>
            </a:prstTxWarp>
          </a:bodyPr>
          <a:lstStyle/>
          <a:p>
            <a:endParaRPr lang="en-US"/>
          </a:p>
        </p:txBody>
      </p:sp>
      <p:sp>
        <p:nvSpPr>
          <p:cNvPr id="64519" name="Line 7"/>
          <p:cNvSpPr>
            <a:spLocks noChangeShapeType="1"/>
          </p:cNvSpPr>
          <p:nvPr/>
        </p:nvSpPr>
        <p:spPr bwMode="auto">
          <a:xfrm flipH="1">
            <a:off x="5105400" y="4191000"/>
            <a:ext cx="990600" cy="0"/>
          </a:xfrm>
          <a:prstGeom prst="line">
            <a:avLst/>
          </a:prstGeom>
          <a:noFill/>
          <a:ln w="3175">
            <a:solidFill>
              <a:schemeClr val="hlink"/>
            </a:solidFill>
            <a:round/>
            <a:headEnd/>
            <a:tailEnd type="triangle" w="med" len="med"/>
          </a:ln>
        </p:spPr>
        <p:txBody>
          <a:bodyPr wrap="none" anchor="ctr">
            <a:prstTxWarp prst="textNoShape">
              <a:avLst/>
            </a:prstTxWarp>
          </a:bodyPr>
          <a:lstStyle/>
          <a:p>
            <a:endParaRPr lang="en-US"/>
          </a:p>
        </p:txBody>
      </p:sp>
      <p:sp>
        <p:nvSpPr>
          <p:cNvPr id="361480" name="Text Box 8"/>
          <p:cNvSpPr txBox="1">
            <a:spLocks noChangeArrowheads="1"/>
          </p:cNvSpPr>
          <p:nvPr/>
        </p:nvSpPr>
        <p:spPr bwMode="auto">
          <a:xfrm>
            <a:off x="1993900" y="5930900"/>
            <a:ext cx="3111500" cy="396875"/>
          </a:xfrm>
          <a:prstGeom prst="rect">
            <a:avLst/>
          </a:prstGeom>
          <a:noFill/>
          <a:ln w="3175">
            <a:noFill/>
            <a:miter lim="800000"/>
            <a:headEnd/>
            <a:tailEnd/>
          </a:ln>
          <a:effectLst/>
        </p:spPr>
        <p:txBody>
          <a:bodyPr>
            <a:prstTxWarp prst="textNoShape">
              <a:avLst/>
            </a:prstTxWarp>
            <a:spAutoFit/>
          </a:bodyPr>
          <a:lstStyle/>
          <a:p>
            <a:pPr>
              <a:defRPr/>
            </a:pPr>
            <a:r>
              <a:rPr lang="en-US" altLang="zh-CN" sz="2000" i="0">
                <a:solidFill>
                  <a:schemeClr val="bg1"/>
                </a:solidFill>
                <a:effectLst>
                  <a:outerShdw blurRad="38100" dist="38100" dir="2700000" algn="tl">
                    <a:srgbClr val="DDDDDD"/>
                  </a:outerShdw>
                </a:effectLst>
                <a:latin typeface="Arial" charset="0"/>
              </a:rPr>
              <a:t>Yan et al. JBC (2005);</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304800"/>
            <a:ext cx="8229600" cy="1295400"/>
          </a:xfrm>
        </p:spPr>
        <p:txBody>
          <a:bodyPr/>
          <a:lstStyle/>
          <a:p>
            <a:pPr eaLnBrk="1" hangingPunct="1"/>
            <a:r>
              <a:rPr lang="en-US" altLang="zh-CN" sz="2800" b="1" i="1">
                <a:solidFill>
                  <a:srgbClr val="FFCC00"/>
                </a:solidFill>
                <a:ea typeface="宋体" charset="-122"/>
                <a:cs typeface="宋体" charset="-122"/>
              </a:rPr>
              <a:t>mto2 </a:t>
            </a:r>
            <a:r>
              <a:rPr lang="en-US" altLang="zh-CN" sz="2800" b="1">
                <a:solidFill>
                  <a:srgbClr val="FFCC00"/>
                </a:solidFill>
                <a:ea typeface="宋体" charset="-122"/>
                <a:cs typeface="宋体" charset="-122"/>
              </a:rPr>
              <a:t>mutant exhibits defect in 2-thio modifications of the mt tRNA</a:t>
            </a:r>
            <a:r>
              <a:rPr lang="en-US" altLang="zh-CN" sz="2800" b="1" baseline="30000">
                <a:solidFill>
                  <a:srgbClr val="FFCC00"/>
                </a:solidFill>
                <a:ea typeface="宋体" charset="-122"/>
                <a:cs typeface="宋体" charset="-122"/>
              </a:rPr>
              <a:t>Gln</a:t>
            </a:r>
            <a:r>
              <a:rPr lang="en-US" altLang="zh-CN" sz="2800" b="1">
                <a:solidFill>
                  <a:srgbClr val="FFCC00"/>
                </a:solidFill>
                <a:ea typeface="宋体" charset="-122"/>
                <a:cs typeface="宋体" charset="-122"/>
              </a:rPr>
              <a:t>, tRNA</a:t>
            </a:r>
            <a:r>
              <a:rPr lang="en-US" altLang="zh-CN" sz="2800" b="1" baseline="30000">
                <a:solidFill>
                  <a:srgbClr val="FFCC00"/>
                </a:solidFill>
                <a:ea typeface="宋体" charset="-122"/>
                <a:cs typeface="宋体" charset="-122"/>
              </a:rPr>
              <a:t>Lys</a:t>
            </a:r>
            <a:r>
              <a:rPr lang="en-US" altLang="zh-CN" sz="2800" b="1">
                <a:solidFill>
                  <a:srgbClr val="FFCC00"/>
                </a:solidFill>
                <a:ea typeface="宋体" charset="-122"/>
                <a:cs typeface="宋体" charset="-122"/>
              </a:rPr>
              <a:t>, and  tRNA</a:t>
            </a:r>
            <a:r>
              <a:rPr lang="en-US" altLang="zh-CN" sz="2800" b="1" baseline="30000">
                <a:solidFill>
                  <a:srgbClr val="FFCC00"/>
                </a:solidFill>
                <a:ea typeface="宋体" charset="-122"/>
                <a:cs typeface="宋体" charset="-122"/>
              </a:rPr>
              <a:t>Glu</a:t>
            </a:r>
            <a:r>
              <a:rPr lang="en-US" altLang="zh-CN" sz="2800" b="1">
                <a:solidFill>
                  <a:srgbClr val="FFCC00"/>
                </a:solidFill>
                <a:ea typeface="宋体" charset="-122"/>
                <a:cs typeface="宋体" charset="-122"/>
              </a:rPr>
              <a:t>, but not cytoplasmic tRNA</a:t>
            </a:r>
            <a:r>
              <a:rPr lang="en-US" altLang="zh-CN" sz="2800" b="1" baseline="30000">
                <a:solidFill>
                  <a:srgbClr val="FFCC00"/>
                </a:solidFill>
                <a:ea typeface="宋体" charset="-122"/>
                <a:cs typeface="宋体" charset="-122"/>
              </a:rPr>
              <a:t>Lys  </a:t>
            </a:r>
            <a:r>
              <a:rPr lang="en-US" altLang="zh-CN" sz="2800" b="1">
                <a:solidFill>
                  <a:srgbClr val="FFCC00"/>
                </a:solidFill>
                <a:ea typeface="宋体" charset="-122"/>
                <a:cs typeface="宋体" charset="-122"/>
              </a:rPr>
              <a:t>(Umeda et al. JBC, 2005)</a:t>
            </a:r>
            <a:endParaRPr lang="en-US" altLang="zh-CN" b="1">
              <a:solidFill>
                <a:srgbClr val="FFCC00"/>
              </a:solidFill>
              <a:latin typeface="Times-Bold" charset="0"/>
              <a:ea typeface="宋体" charset="-122"/>
              <a:cs typeface="宋体" charset="-122"/>
            </a:endParaRPr>
          </a:p>
        </p:txBody>
      </p:sp>
      <p:pic>
        <p:nvPicPr>
          <p:cNvPr id="66563" name="Picture 3"/>
          <p:cNvPicPr>
            <a:picLocks noChangeAspect="1" noChangeArrowheads="1"/>
          </p:cNvPicPr>
          <p:nvPr/>
        </p:nvPicPr>
        <p:blipFill>
          <a:blip r:embed="rId3"/>
          <a:srcRect/>
          <a:stretch>
            <a:fillRect/>
          </a:stretch>
        </p:blipFill>
        <p:spPr bwMode="auto">
          <a:xfrm>
            <a:off x="990600" y="1905000"/>
            <a:ext cx="6629400" cy="3962400"/>
          </a:xfrm>
          <a:prstGeom prst="rect">
            <a:avLst/>
          </a:prstGeom>
          <a:noFill/>
          <a:ln w="9525">
            <a:noFill/>
            <a:miter lim="800000"/>
            <a:headEnd/>
            <a:tailEnd/>
          </a:ln>
        </p:spPr>
      </p:pic>
      <p:sp>
        <p:nvSpPr>
          <p:cNvPr id="66564" name="Text Box 4"/>
          <p:cNvSpPr txBox="1">
            <a:spLocks noChangeArrowheads="1"/>
          </p:cNvSpPr>
          <p:nvPr/>
        </p:nvSpPr>
        <p:spPr bwMode="auto">
          <a:xfrm>
            <a:off x="8077200" y="3733800"/>
            <a:ext cx="533400" cy="457200"/>
          </a:xfrm>
          <a:prstGeom prst="rect">
            <a:avLst/>
          </a:prstGeom>
          <a:noFill/>
          <a:ln w="3175">
            <a:noFill/>
            <a:miter lim="800000"/>
            <a:headEnd/>
            <a:tailEnd/>
          </a:ln>
        </p:spPr>
        <p:txBody>
          <a:bodyPr>
            <a:prstTxWarp prst="textNoShape">
              <a:avLst/>
            </a:prstTxWarp>
            <a:spAutoFit/>
          </a:bodyPr>
          <a:lstStyle/>
          <a:p>
            <a:pPr algn="l">
              <a:spcBef>
                <a:spcPct val="50000"/>
              </a:spcBef>
            </a:pPr>
            <a:endParaRPr lang="zh-CN" altLang="en-US" sz="2400" i="0"/>
          </a:p>
        </p:txBody>
      </p:sp>
      <p:sp>
        <p:nvSpPr>
          <p:cNvPr id="66565" name="Text Box 5"/>
          <p:cNvSpPr txBox="1">
            <a:spLocks noChangeArrowheads="1"/>
          </p:cNvSpPr>
          <p:nvPr/>
        </p:nvSpPr>
        <p:spPr bwMode="auto">
          <a:xfrm>
            <a:off x="7924800" y="5791200"/>
            <a:ext cx="844550" cy="457200"/>
          </a:xfrm>
          <a:prstGeom prst="rect">
            <a:avLst/>
          </a:prstGeom>
          <a:noFill/>
          <a:ln w="3175">
            <a:noFill/>
            <a:miter lim="800000"/>
            <a:headEnd/>
            <a:tailEnd/>
          </a:ln>
        </p:spPr>
        <p:txBody>
          <a:bodyPr wrap="none">
            <a:prstTxWarp prst="textNoShape">
              <a:avLst/>
            </a:prstTxWarp>
            <a:spAutoFit/>
          </a:bodyPr>
          <a:lstStyle/>
          <a:p>
            <a:pPr algn="l"/>
            <a:r>
              <a:rPr lang="en-US" altLang="zh-CN" sz="2400" i="0"/>
              <a:t>APM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itle 1"/>
          <p:cNvSpPr>
            <a:spLocks noGrp="1"/>
          </p:cNvSpPr>
          <p:nvPr>
            <p:ph type="title"/>
          </p:nvPr>
        </p:nvSpPr>
        <p:spPr>
          <a:xfrm>
            <a:off x="609600" y="304800"/>
            <a:ext cx="8229600" cy="1143000"/>
          </a:xfrm>
        </p:spPr>
        <p:txBody>
          <a:bodyPr/>
          <a:lstStyle/>
          <a:p>
            <a:r>
              <a:rPr lang="zh-CN" altLang="en-US" dirty="0" smtClean="0">
                <a:solidFill>
                  <a:srgbClr val="FFFF00"/>
                </a:solidFill>
              </a:rPr>
              <a:t>线粒体疾病</a:t>
            </a:r>
            <a:r>
              <a:rPr lang="en-US" altLang="ja-JP" dirty="0" smtClean="0">
                <a:solidFill>
                  <a:srgbClr val="FFFF00"/>
                </a:solidFill>
              </a:rPr>
              <a:t> </a:t>
            </a:r>
            <a:endParaRPr lang="en-US" dirty="0" smtClean="0">
              <a:solidFill>
                <a:srgbClr val="FFFF00"/>
              </a:solidFill>
            </a:endParaRPr>
          </a:p>
        </p:txBody>
      </p:sp>
      <p:sp>
        <p:nvSpPr>
          <p:cNvPr id="21507" name="Content Placeholder 2"/>
          <p:cNvSpPr>
            <a:spLocks noGrp="1"/>
          </p:cNvSpPr>
          <p:nvPr>
            <p:ph idx="1"/>
          </p:nvPr>
        </p:nvSpPr>
        <p:spPr/>
        <p:txBody>
          <a:bodyPr/>
          <a:lstStyle/>
          <a:p>
            <a:r>
              <a:rPr lang="zh-CN" altLang="en-US" sz="3600" dirty="0" smtClean="0"/>
              <a:t>母系遗传性疾病</a:t>
            </a:r>
            <a:endParaRPr lang="en-US" altLang="zh-CN" sz="3600" dirty="0" smtClean="0"/>
          </a:p>
          <a:p>
            <a:pPr lvl="1"/>
            <a:r>
              <a:rPr lang="zh-CN" altLang="en-US" sz="3600" dirty="0" smtClean="0">
                <a:ea typeface="宋体" charset="-122"/>
              </a:rPr>
              <a:t>（如母系遗传性耳聋、</a:t>
            </a:r>
            <a:r>
              <a:rPr lang="en-US" altLang="ja-JP" sz="3600" dirty="0" err="1" smtClean="0"/>
              <a:t>Leber</a:t>
            </a:r>
            <a:r>
              <a:rPr lang="zh-CN" altLang="en-US" sz="3600" dirty="0" smtClean="0">
                <a:ea typeface="宋体" charset="-122"/>
              </a:rPr>
              <a:t>遗传性视神经萎缩和其他神经肌肉疾病等）</a:t>
            </a:r>
            <a:endParaRPr lang="en-US" altLang="zh-CN" sz="3600" dirty="0" smtClean="0"/>
          </a:p>
          <a:p>
            <a:r>
              <a:rPr lang="zh-CN" altLang="en-US" sz="3600" dirty="0" smtClean="0"/>
              <a:t>复杂性疾病</a:t>
            </a:r>
            <a:endParaRPr lang="en-US" altLang="zh-CN" sz="3600" dirty="0" smtClean="0"/>
          </a:p>
          <a:p>
            <a:pPr lvl="1"/>
            <a:r>
              <a:rPr lang="zh-CN" altLang="en-US" sz="3600" dirty="0" smtClean="0">
                <a:ea typeface="宋体" charset="-122"/>
              </a:rPr>
              <a:t>（如癌症、帕金森病、糖尿病、高血压等）</a:t>
            </a:r>
            <a:endParaRPr lang="en-US" altLang="ja-JP" sz="3600" dirty="0" smtClean="0"/>
          </a:p>
          <a:p>
            <a:endParaRPr lang="en-US" dirty="0" smtClean="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533400" y="533400"/>
            <a:ext cx="8610600" cy="1752600"/>
          </a:xfrm>
        </p:spPr>
        <p:txBody>
          <a:bodyPr/>
          <a:lstStyle/>
          <a:p>
            <a:pPr algn="l" eaLnBrk="1" hangingPunct="1">
              <a:defRPr/>
            </a:pPr>
            <a:r>
              <a:rPr lang="en-US" altLang="zh-CN" sz="3200" i="1">
                <a:solidFill>
                  <a:srgbClr val="FFCC00"/>
                </a:solidFill>
                <a:effectLst>
                  <a:outerShdw blurRad="38100" dist="38100" dir="2700000" algn="tl">
                    <a:srgbClr val="DDDDDD"/>
                  </a:outerShdw>
                </a:effectLst>
                <a:latin typeface="Arial" charset="0"/>
                <a:ea typeface="宋体" charset="-122"/>
                <a:cs typeface="宋体" charset="-122"/>
              </a:rPr>
              <a:t>TRMU (MTO2)</a:t>
            </a:r>
            <a:r>
              <a:rPr lang="en-US" altLang="zh-CN" sz="3200">
                <a:solidFill>
                  <a:srgbClr val="FFCC00"/>
                </a:solidFill>
                <a:effectLst>
                  <a:outerShdw blurRad="38100" dist="38100" dir="2700000" algn="tl">
                    <a:srgbClr val="DDDDDD"/>
                  </a:outerShdw>
                </a:effectLst>
                <a:latin typeface="Arial" charset="0"/>
                <a:ea typeface="宋体" charset="-122"/>
                <a:cs typeface="宋体" charset="-122"/>
              </a:rPr>
              <a:t>  is the nuclear modifier gene for the phenotypic expression of deafness-associated 12S rRNA mutations</a:t>
            </a:r>
            <a:r>
              <a:rPr lang="en-US" altLang="zh-CN" sz="3600">
                <a:solidFill>
                  <a:srgbClr val="FFCC00"/>
                </a:solidFill>
                <a:effectLst>
                  <a:outerShdw blurRad="38100" dist="38100" dir="2700000" algn="tl">
                    <a:srgbClr val="DDDDDD"/>
                  </a:outerShdw>
                </a:effectLst>
                <a:latin typeface="Arial" charset="0"/>
                <a:ea typeface="宋体" charset="-122"/>
                <a:cs typeface="宋体" charset="-122"/>
              </a:rPr>
              <a:t/>
            </a:r>
            <a:br>
              <a:rPr lang="en-US" altLang="zh-CN" sz="3600">
                <a:solidFill>
                  <a:srgbClr val="FFCC00"/>
                </a:solidFill>
                <a:effectLst>
                  <a:outerShdw blurRad="38100" dist="38100" dir="2700000" algn="tl">
                    <a:srgbClr val="DDDDDD"/>
                  </a:outerShdw>
                </a:effectLst>
                <a:latin typeface="Arial" charset="0"/>
                <a:ea typeface="宋体" charset="-122"/>
                <a:cs typeface="宋体" charset="-122"/>
              </a:rPr>
            </a:br>
            <a:endParaRPr lang="en-US" altLang="zh-CN" sz="2400">
              <a:solidFill>
                <a:srgbClr val="FFCC00"/>
              </a:solidFill>
              <a:effectLst>
                <a:outerShdw blurRad="38100" dist="38100" dir="2700000" algn="tl">
                  <a:srgbClr val="DDDDDD"/>
                </a:outerShdw>
              </a:effectLst>
              <a:latin typeface="Arial" charset="0"/>
              <a:ea typeface="宋体" charset="-122"/>
              <a:cs typeface="宋体" charset="-122"/>
            </a:endParaRPr>
          </a:p>
        </p:txBody>
      </p:sp>
      <p:sp>
        <p:nvSpPr>
          <p:cNvPr id="68611" name="Rectangle 3"/>
          <p:cNvSpPr>
            <a:spLocks noChangeArrowheads="1"/>
          </p:cNvSpPr>
          <p:nvPr/>
        </p:nvSpPr>
        <p:spPr bwMode="auto">
          <a:xfrm>
            <a:off x="685800" y="2209800"/>
            <a:ext cx="6934200" cy="2590800"/>
          </a:xfrm>
          <a:prstGeom prst="rect">
            <a:avLst/>
          </a:prstGeom>
          <a:noFill/>
          <a:ln w="9525">
            <a:noFill/>
            <a:miter lim="800000"/>
            <a:headEnd/>
            <a:tailEnd/>
          </a:ln>
        </p:spPr>
        <p:txBody>
          <a:bodyPr>
            <a:prstTxWarp prst="textNoShape">
              <a:avLst/>
            </a:prstTxWarp>
          </a:bodyPr>
          <a:lstStyle/>
          <a:p>
            <a:pPr marL="342900" indent="-342900" algn="l" eaLnBrk="1" hangingPunct="1">
              <a:spcBef>
                <a:spcPct val="20000"/>
              </a:spcBef>
              <a:buFontTx/>
              <a:buChar char="•"/>
            </a:pPr>
            <a:r>
              <a:rPr lang="en-US" altLang="zh-CN" sz="2800" i="0">
                <a:solidFill>
                  <a:schemeClr val="bg1"/>
                </a:solidFill>
              </a:rPr>
              <a:t>Mutational screening of </a:t>
            </a:r>
            <a:r>
              <a:rPr lang="en-US" altLang="zh-CN" sz="2800">
                <a:solidFill>
                  <a:schemeClr val="bg1"/>
                </a:solidFill>
              </a:rPr>
              <a:t>TRMU</a:t>
            </a:r>
            <a:r>
              <a:rPr lang="en-US" altLang="zh-CN" sz="2800" i="0">
                <a:solidFill>
                  <a:schemeClr val="bg1"/>
                </a:solidFill>
              </a:rPr>
              <a:t> in 243 European, Israeli and Chinese deafness pedigrees identified the A10S mutation in </a:t>
            </a:r>
            <a:r>
              <a:rPr lang="en-US" altLang="zh-CN" sz="2800">
                <a:solidFill>
                  <a:schemeClr val="bg1"/>
                </a:solidFill>
              </a:rPr>
              <a:t>TRMU</a:t>
            </a:r>
            <a:r>
              <a:rPr lang="en-US" altLang="zh-CN" sz="2800" i="0">
                <a:solidFill>
                  <a:schemeClr val="bg1"/>
                </a:solidFill>
              </a:rPr>
              <a:t> gene.</a:t>
            </a:r>
          </a:p>
          <a:p>
            <a:pPr marL="342900" indent="-342900" algn="l" eaLnBrk="1" hangingPunct="1">
              <a:spcBef>
                <a:spcPct val="20000"/>
              </a:spcBef>
              <a:buFontTx/>
              <a:buChar char="•"/>
            </a:pPr>
            <a:r>
              <a:rPr lang="en-US" altLang="zh-CN" sz="2800" i="0">
                <a:solidFill>
                  <a:schemeClr val="bg1"/>
                </a:solidFill>
              </a:rPr>
              <a:t>We performed the functional characterization of the mutation.</a:t>
            </a:r>
          </a:p>
          <a:p>
            <a:pPr marL="342900" indent="-342900" algn="l" eaLnBrk="1" hangingPunct="1">
              <a:spcBef>
                <a:spcPct val="20000"/>
              </a:spcBef>
            </a:pPr>
            <a:endParaRPr lang="en-US" altLang="zh-CN" sz="2800" i="0">
              <a:solidFill>
                <a:schemeClr val="bg1"/>
              </a:solidFill>
            </a:endParaRPr>
          </a:p>
          <a:p>
            <a:pPr marL="342900" indent="-342900" eaLnBrk="1" hangingPunct="1">
              <a:spcBef>
                <a:spcPct val="20000"/>
              </a:spcBef>
            </a:pPr>
            <a:endParaRPr lang="en-US" altLang="zh-CN" sz="2800" i="0">
              <a:solidFill>
                <a:schemeClr val="folHlink"/>
              </a:solidFill>
            </a:endParaRPr>
          </a:p>
        </p:txBody>
      </p:sp>
      <p:pic>
        <p:nvPicPr>
          <p:cNvPr id="68612" name="Picture 4"/>
          <p:cNvPicPr>
            <a:picLocks noChangeAspect="1" noChangeArrowheads="1"/>
          </p:cNvPicPr>
          <p:nvPr/>
        </p:nvPicPr>
        <p:blipFill>
          <a:blip r:embed="rId3"/>
          <a:srcRect/>
          <a:stretch>
            <a:fillRect/>
          </a:stretch>
        </p:blipFill>
        <p:spPr bwMode="auto">
          <a:xfrm>
            <a:off x="5943600" y="3581400"/>
            <a:ext cx="1662113" cy="2362200"/>
          </a:xfrm>
          <a:prstGeom prst="rect">
            <a:avLst/>
          </a:prstGeom>
          <a:noFill/>
          <a:ln w="3175">
            <a:noFill/>
            <a:miter lim="800000"/>
            <a:headEnd/>
            <a:tailEnd/>
          </a:ln>
        </p:spPr>
      </p:pic>
      <p:sp>
        <p:nvSpPr>
          <p:cNvPr id="68613" name="Line 5"/>
          <p:cNvSpPr>
            <a:spLocks noChangeShapeType="1"/>
          </p:cNvSpPr>
          <p:nvPr/>
        </p:nvSpPr>
        <p:spPr bwMode="auto">
          <a:xfrm flipV="1">
            <a:off x="5943600" y="5867400"/>
            <a:ext cx="685800" cy="457200"/>
          </a:xfrm>
          <a:prstGeom prst="line">
            <a:avLst/>
          </a:prstGeom>
          <a:noFill/>
          <a:ln w="3175">
            <a:solidFill>
              <a:schemeClr val="hlink"/>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762000" y="914400"/>
            <a:ext cx="7696200" cy="1143000"/>
          </a:xfrm>
        </p:spPr>
        <p:txBody>
          <a:bodyPr/>
          <a:lstStyle/>
          <a:p>
            <a:pPr eaLnBrk="1" hangingPunct="1"/>
            <a:r>
              <a:rPr lang="en-US" altLang="zh-CN" sz="3200">
                <a:solidFill>
                  <a:srgbClr val="FFCC00"/>
                </a:solidFill>
                <a:ea typeface="宋体" charset="-122"/>
                <a:cs typeface="宋体" charset="-122"/>
              </a:rPr>
              <a:t>8 European/Israeli deafness pedigrees with the A1555G mutations</a:t>
            </a:r>
            <a:endParaRPr lang="en-US" altLang="zh-CN">
              <a:solidFill>
                <a:srgbClr val="FFCC00"/>
              </a:solidFill>
              <a:ea typeface="宋体" charset="-122"/>
              <a:cs typeface="宋体" charset="-122"/>
            </a:endParaRPr>
          </a:p>
        </p:txBody>
      </p:sp>
      <p:sp>
        <p:nvSpPr>
          <p:cNvPr id="70659" name="Rectangle 3"/>
          <p:cNvSpPr>
            <a:spLocks noGrp="1" noChangeArrowheads="1"/>
          </p:cNvSpPr>
          <p:nvPr>
            <p:ph type="subTitle" idx="1"/>
          </p:nvPr>
        </p:nvSpPr>
        <p:spPr/>
        <p:txBody>
          <a:bodyPr/>
          <a:lstStyle/>
          <a:p>
            <a:pPr eaLnBrk="1" hangingPunct="1"/>
            <a:endParaRPr lang="zh-CN" altLang="en-US">
              <a:ea typeface="宋体" charset="-122"/>
              <a:cs typeface="宋体" charset="-122"/>
            </a:endParaRPr>
          </a:p>
        </p:txBody>
      </p:sp>
      <p:pic>
        <p:nvPicPr>
          <p:cNvPr id="70660" name="Picture 4"/>
          <p:cNvPicPr>
            <a:picLocks noChangeAspect="1" noChangeArrowheads="1"/>
          </p:cNvPicPr>
          <p:nvPr/>
        </p:nvPicPr>
        <p:blipFill>
          <a:blip r:embed="rId3"/>
          <a:srcRect/>
          <a:stretch>
            <a:fillRect/>
          </a:stretch>
        </p:blipFill>
        <p:spPr bwMode="auto">
          <a:xfrm>
            <a:off x="762000" y="2133600"/>
            <a:ext cx="7772400"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2"/>
          <p:cNvSpPr>
            <a:spLocks noGrp="1" noChangeArrowheads="1"/>
          </p:cNvSpPr>
          <p:nvPr>
            <p:ph type="ctrTitle"/>
          </p:nvPr>
        </p:nvSpPr>
        <p:spPr>
          <a:xfrm>
            <a:off x="838200" y="533400"/>
            <a:ext cx="7772400" cy="1143000"/>
          </a:xfrm>
        </p:spPr>
        <p:txBody>
          <a:bodyPr/>
          <a:lstStyle/>
          <a:p>
            <a:pPr eaLnBrk="1" hangingPunct="1"/>
            <a:r>
              <a:rPr lang="en-US" altLang="zh-CN">
                <a:solidFill>
                  <a:srgbClr val="FFCC00"/>
                </a:solidFill>
                <a:ea typeface="宋体" charset="-122"/>
                <a:cs typeface="宋体" charset="-122"/>
              </a:rPr>
              <a:t>A10S mutation located at the N-terminal region of TRMU</a:t>
            </a:r>
          </a:p>
        </p:txBody>
      </p:sp>
      <p:sp>
        <p:nvSpPr>
          <p:cNvPr id="72707" name="Rectangle 3"/>
          <p:cNvSpPr>
            <a:spLocks noGrp="1" noChangeArrowheads="1"/>
          </p:cNvSpPr>
          <p:nvPr>
            <p:ph type="subTitle" idx="1"/>
          </p:nvPr>
        </p:nvSpPr>
        <p:spPr/>
        <p:txBody>
          <a:bodyPr/>
          <a:lstStyle/>
          <a:p>
            <a:pPr eaLnBrk="1" hangingPunct="1"/>
            <a:endParaRPr lang="zh-CN" altLang="en-US">
              <a:ea typeface="宋体" charset="-122"/>
              <a:cs typeface="宋体" charset="-122"/>
            </a:endParaRPr>
          </a:p>
        </p:txBody>
      </p:sp>
      <p:pic>
        <p:nvPicPr>
          <p:cNvPr id="72708" name="Picture 4"/>
          <p:cNvPicPr>
            <a:picLocks noChangeAspect="1" noChangeArrowheads="1"/>
          </p:cNvPicPr>
          <p:nvPr/>
        </p:nvPicPr>
        <p:blipFill>
          <a:blip r:embed="rId3"/>
          <a:srcRect/>
          <a:stretch>
            <a:fillRect/>
          </a:stretch>
        </p:blipFill>
        <p:spPr bwMode="auto">
          <a:xfrm>
            <a:off x="838200" y="1981200"/>
            <a:ext cx="76962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a:xfrm>
            <a:off x="762000" y="304800"/>
            <a:ext cx="7772400" cy="1143000"/>
          </a:xfrm>
        </p:spPr>
        <p:txBody>
          <a:bodyPr/>
          <a:lstStyle/>
          <a:p>
            <a:pPr eaLnBrk="1" hangingPunct="1">
              <a:defRPr/>
            </a:pPr>
            <a:r>
              <a:rPr lang="en-US" altLang="zh-CN" sz="2400" b="1">
                <a:solidFill>
                  <a:srgbClr val="FFCC00"/>
                </a:solidFill>
                <a:effectLst>
                  <a:outerShdw blurRad="38100" dist="38100" dir="2700000" algn="tl">
                    <a:srgbClr val="DDDDDD"/>
                  </a:outerShdw>
                </a:effectLst>
                <a:ea typeface="宋体" charset="-122"/>
                <a:cs typeface="宋体" charset="-122"/>
              </a:rPr>
              <a:t>The A10S mutation did not affect importing into mitochondria and processing of  Trmu</a:t>
            </a:r>
            <a:r>
              <a:rPr lang="en-US" altLang="zh-CN" sz="2400" b="1" i="1">
                <a:solidFill>
                  <a:srgbClr val="FFCC00"/>
                </a:solidFill>
                <a:effectLst>
                  <a:outerShdw blurRad="38100" dist="38100" dir="2700000" algn="tl">
                    <a:srgbClr val="DDDDDD"/>
                  </a:outerShdw>
                </a:effectLst>
                <a:ea typeface="宋体" charset="-122"/>
                <a:cs typeface="宋体" charset="-122"/>
              </a:rPr>
              <a:t> </a:t>
            </a:r>
            <a:r>
              <a:rPr lang="en-US" altLang="zh-CN" sz="2400" b="1">
                <a:solidFill>
                  <a:srgbClr val="FFCC00"/>
                </a:solidFill>
                <a:effectLst>
                  <a:outerShdw blurRad="38100" dist="38100" dir="2700000" algn="tl">
                    <a:srgbClr val="DDDDDD"/>
                  </a:outerShdw>
                </a:effectLst>
                <a:ea typeface="宋体" charset="-122"/>
                <a:cs typeface="宋体" charset="-122"/>
              </a:rPr>
              <a:t>processor</a:t>
            </a:r>
            <a:endParaRPr lang="en-US" altLang="zh-CN" sz="4000" b="1">
              <a:solidFill>
                <a:srgbClr val="FFCC00"/>
              </a:solidFill>
              <a:effectLst>
                <a:outerShdw blurRad="38100" dist="38100" dir="2700000" algn="tl">
                  <a:srgbClr val="DDDDDD"/>
                </a:outerShdw>
              </a:effectLst>
              <a:ea typeface="宋体" charset="-122"/>
              <a:cs typeface="宋体" charset="-122"/>
            </a:endParaRPr>
          </a:p>
        </p:txBody>
      </p:sp>
      <p:pic>
        <p:nvPicPr>
          <p:cNvPr id="74755" name="Picture 3"/>
          <p:cNvPicPr>
            <a:picLocks noChangeAspect="1" noChangeArrowheads="1"/>
          </p:cNvPicPr>
          <p:nvPr/>
        </p:nvPicPr>
        <p:blipFill>
          <a:blip r:embed="rId3"/>
          <a:srcRect/>
          <a:stretch>
            <a:fillRect/>
          </a:stretch>
        </p:blipFill>
        <p:spPr bwMode="auto">
          <a:xfrm>
            <a:off x="2057400" y="1828800"/>
            <a:ext cx="5181600"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2"/>
          <p:cNvSpPr>
            <a:spLocks noGrp="1" noChangeArrowheads="1"/>
          </p:cNvSpPr>
          <p:nvPr>
            <p:ph type="ctrTitle"/>
          </p:nvPr>
        </p:nvSpPr>
        <p:spPr>
          <a:xfrm>
            <a:off x="762000" y="457200"/>
            <a:ext cx="7772400" cy="1143000"/>
          </a:xfrm>
        </p:spPr>
        <p:txBody>
          <a:bodyPr/>
          <a:lstStyle/>
          <a:p>
            <a:pPr eaLnBrk="1" hangingPunct="1"/>
            <a:r>
              <a:rPr lang="en-US" altLang="zh-CN" sz="3200">
                <a:solidFill>
                  <a:srgbClr val="FFCC00"/>
                </a:solidFill>
                <a:latin typeface="Arial" charset="0"/>
                <a:ea typeface="宋体" charset="-122"/>
                <a:cs typeface="宋体" charset="-122"/>
              </a:rPr>
              <a:t>TRMU A10S mutation altered mitochondrial tRNA metabolism</a:t>
            </a:r>
          </a:p>
        </p:txBody>
      </p:sp>
      <p:sp>
        <p:nvSpPr>
          <p:cNvPr id="76803" name="Rectangle 3"/>
          <p:cNvSpPr>
            <a:spLocks noChangeArrowheads="1"/>
          </p:cNvSpPr>
          <p:nvPr/>
        </p:nvSpPr>
        <p:spPr bwMode="auto">
          <a:xfrm>
            <a:off x="457200" y="4876800"/>
            <a:ext cx="4267200" cy="838200"/>
          </a:xfrm>
          <a:prstGeom prst="rect">
            <a:avLst/>
          </a:prstGeom>
          <a:noFill/>
          <a:ln w="9525">
            <a:noFill/>
            <a:miter lim="800000"/>
            <a:headEnd/>
            <a:tailEnd/>
          </a:ln>
        </p:spPr>
        <p:txBody>
          <a:bodyPr anchor="ctr">
            <a:prstTxWarp prst="textNoShape">
              <a:avLst/>
            </a:prstTxWarp>
          </a:bodyPr>
          <a:lstStyle/>
          <a:p>
            <a:pPr eaLnBrk="1" hangingPunct="1"/>
            <a:r>
              <a:rPr lang="en-US" altLang="zh-CN" sz="2400" i="0">
                <a:solidFill>
                  <a:schemeClr val="bg1"/>
                </a:solidFill>
                <a:latin typeface="Arial" charset="0"/>
              </a:rPr>
              <a:t>Defects in tRNA modification</a:t>
            </a:r>
          </a:p>
        </p:txBody>
      </p:sp>
      <p:sp>
        <p:nvSpPr>
          <p:cNvPr id="76804" name="Rectangle 4"/>
          <p:cNvSpPr>
            <a:spLocks noChangeArrowheads="1"/>
          </p:cNvSpPr>
          <p:nvPr/>
        </p:nvSpPr>
        <p:spPr bwMode="auto">
          <a:xfrm>
            <a:off x="5257800" y="5029200"/>
            <a:ext cx="2895600" cy="533400"/>
          </a:xfrm>
          <a:prstGeom prst="rect">
            <a:avLst/>
          </a:prstGeom>
          <a:noFill/>
          <a:ln w="9525">
            <a:noFill/>
            <a:miter lim="800000"/>
            <a:headEnd/>
            <a:tailEnd/>
          </a:ln>
        </p:spPr>
        <p:txBody>
          <a:bodyPr anchor="ctr">
            <a:prstTxWarp prst="textNoShape">
              <a:avLst/>
            </a:prstTxWarp>
          </a:bodyPr>
          <a:lstStyle/>
          <a:p>
            <a:pPr eaLnBrk="1" hangingPunct="1"/>
            <a:r>
              <a:rPr lang="en-US" altLang="zh-CN" sz="2400" i="0">
                <a:solidFill>
                  <a:schemeClr val="bg1"/>
                </a:solidFill>
                <a:latin typeface="Arial" charset="0"/>
              </a:rPr>
              <a:t>tRNA North blot</a:t>
            </a:r>
            <a:r>
              <a:rPr lang="en-US" altLang="zh-CN" sz="2400" i="0">
                <a:solidFill>
                  <a:schemeClr val="bg1"/>
                </a:solidFill>
              </a:rPr>
              <a:t> </a:t>
            </a:r>
          </a:p>
        </p:txBody>
      </p:sp>
      <p:pic>
        <p:nvPicPr>
          <p:cNvPr id="76805" name="Picture 5"/>
          <p:cNvPicPr>
            <a:picLocks noChangeAspect="1" noChangeArrowheads="1"/>
          </p:cNvPicPr>
          <p:nvPr/>
        </p:nvPicPr>
        <p:blipFill>
          <a:blip r:embed="rId3"/>
          <a:srcRect/>
          <a:stretch>
            <a:fillRect/>
          </a:stretch>
        </p:blipFill>
        <p:spPr bwMode="auto">
          <a:xfrm>
            <a:off x="5029200" y="1905000"/>
            <a:ext cx="3429000" cy="2816225"/>
          </a:xfrm>
          <a:prstGeom prst="rect">
            <a:avLst/>
          </a:prstGeom>
          <a:noFill/>
          <a:ln w="3175">
            <a:noFill/>
            <a:miter lim="800000"/>
            <a:headEnd/>
            <a:tailEnd/>
          </a:ln>
        </p:spPr>
      </p:pic>
      <p:pic>
        <p:nvPicPr>
          <p:cNvPr id="76806" name="Picture 6"/>
          <p:cNvPicPr>
            <a:picLocks noChangeAspect="1" noChangeArrowheads="1"/>
          </p:cNvPicPr>
          <p:nvPr/>
        </p:nvPicPr>
        <p:blipFill>
          <a:blip r:embed="rId4"/>
          <a:srcRect/>
          <a:stretch>
            <a:fillRect/>
          </a:stretch>
        </p:blipFill>
        <p:spPr bwMode="auto">
          <a:xfrm>
            <a:off x="457200" y="1905000"/>
            <a:ext cx="4049713" cy="2857500"/>
          </a:xfrm>
          <a:prstGeom prst="rect">
            <a:avLst/>
          </a:prstGeom>
          <a:noFill/>
          <a:ln w="3175">
            <a:noFill/>
            <a:miter lim="800000"/>
            <a:headEnd/>
            <a:tailEnd/>
          </a:ln>
        </p:spPr>
      </p:pic>
      <p:sp>
        <p:nvSpPr>
          <p:cNvPr id="76807" name="Line 7"/>
          <p:cNvSpPr>
            <a:spLocks noChangeShapeType="1"/>
          </p:cNvSpPr>
          <p:nvPr/>
        </p:nvSpPr>
        <p:spPr bwMode="auto">
          <a:xfrm flipH="1">
            <a:off x="4419600" y="3276600"/>
            <a:ext cx="228600" cy="0"/>
          </a:xfrm>
          <a:prstGeom prst="line">
            <a:avLst/>
          </a:prstGeom>
          <a:noFill/>
          <a:ln w="3175">
            <a:solidFill>
              <a:schemeClr val="hlink"/>
            </a:solidFill>
            <a:round/>
            <a:headEnd/>
            <a:tailEnd type="triangle" w="med" len="med"/>
          </a:ln>
        </p:spPr>
        <p:txBody>
          <a:bodyPr wrap="none" anchor="ctr">
            <a:prstTxWarp prst="textNoShape">
              <a:avLst/>
            </a:prstTxWarp>
          </a:bodyPr>
          <a:lstStyle/>
          <a:p>
            <a:endParaRPr lang="en-US"/>
          </a:p>
        </p:txBody>
      </p:sp>
      <p:sp>
        <p:nvSpPr>
          <p:cNvPr id="76808" name="Line 8"/>
          <p:cNvSpPr>
            <a:spLocks noChangeShapeType="1"/>
          </p:cNvSpPr>
          <p:nvPr/>
        </p:nvSpPr>
        <p:spPr bwMode="auto">
          <a:xfrm flipH="1">
            <a:off x="4419600" y="2895600"/>
            <a:ext cx="381000" cy="0"/>
          </a:xfrm>
          <a:prstGeom prst="line">
            <a:avLst/>
          </a:prstGeom>
          <a:noFill/>
          <a:ln w="3175">
            <a:solidFill>
              <a:schemeClr val="hlink"/>
            </a:solidFill>
            <a:round/>
            <a:headEnd/>
            <a:tailEnd type="triangle" w="med" len="med"/>
          </a:ln>
        </p:spPr>
        <p:txBody>
          <a:bodyPr wrap="none" anchor="ctr">
            <a:prstTxWarp prst="textNoShape">
              <a:avLst/>
            </a:prstTxWarp>
          </a:bodyPr>
          <a:lstStyle/>
          <a:p>
            <a:endParaRPr lang="en-US"/>
          </a:p>
        </p:txBody>
      </p:sp>
      <p:sp>
        <p:nvSpPr>
          <p:cNvPr id="76809" name="Rectangle 9"/>
          <p:cNvSpPr>
            <a:spLocks noChangeArrowheads="1"/>
          </p:cNvSpPr>
          <p:nvPr/>
        </p:nvSpPr>
        <p:spPr bwMode="auto">
          <a:xfrm>
            <a:off x="6858000" y="2286000"/>
            <a:ext cx="685800" cy="2057400"/>
          </a:xfrm>
          <a:prstGeom prst="rect">
            <a:avLst/>
          </a:prstGeom>
          <a:noFill/>
          <a:ln w="3175">
            <a:solidFill>
              <a:schemeClr val="hlink"/>
            </a:solid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762000" y="304800"/>
            <a:ext cx="7772400" cy="1143000"/>
          </a:xfrm>
        </p:spPr>
        <p:txBody>
          <a:bodyPr/>
          <a:lstStyle/>
          <a:p>
            <a:pPr eaLnBrk="1" hangingPunct="1">
              <a:defRPr/>
            </a:pPr>
            <a:r>
              <a:rPr lang="en-US" altLang="zh-CN" sz="3200">
                <a:solidFill>
                  <a:srgbClr val="FFCC00"/>
                </a:solidFill>
                <a:effectLst>
                  <a:outerShdw blurRad="38100" dist="38100" dir="2700000" algn="tl">
                    <a:srgbClr val="DDDDDD"/>
                  </a:outerShdw>
                </a:effectLst>
                <a:latin typeface="Arial" charset="0"/>
                <a:ea typeface="宋体" charset="-122"/>
                <a:cs typeface="宋体" charset="-122"/>
              </a:rPr>
              <a:t>Mitochondrial protein labeling analysis</a:t>
            </a:r>
          </a:p>
        </p:txBody>
      </p:sp>
      <p:sp>
        <p:nvSpPr>
          <p:cNvPr id="78851" name="Line 3"/>
          <p:cNvSpPr>
            <a:spLocks noChangeShapeType="1"/>
          </p:cNvSpPr>
          <p:nvPr/>
        </p:nvSpPr>
        <p:spPr bwMode="auto">
          <a:xfrm>
            <a:off x="3505200" y="3810000"/>
            <a:ext cx="0" cy="76200"/>
          </a:xfrm>
          <a:prstGeom prst="line">
            <a:avLst/>
          </a:prstGeom>
          <a:noFill/>
          <a:ln w="3175">
            <a:solidFill>
              <a:schemeClr val="hlink"/>
            </a:solidFill>
            <a:round/>
            <a:headEnd/>
            <a:tailEnd/>
          </a:ln>
        </p:spPr>
        <p:txBody>
          <a:bodyPr wrap="none" anchor="ctr">
            <a:prstTxWarp prst="textNoShape">
              <a:avLst/>
            </a:prstTxWarp>
          </a:bodyPr>
          <a:lstStyle/>
          <a:p>
            <a:endParaRPr lang="en-US"/>
          </a:p>
        </p:txBody>
      </p:sp>
      <p:pic>
        <p:nvPicPr>
          <p:cNvPr id="78852" name="Picture 4"/>
          <p:cNvPicPr>
            <a:picLocks noChangeAspect="1" noChangeArrowheads="1"/>
          </p:cNvPicPr>
          <p:nvPr/>
        </p:nvPicPr>
        <p:blipFill>
          <a:blip r:embed="rId3"/>
          <a:srcRect/>
          <a:stretch>
            <a:fillRect/>
          </a:stretch>
        </p:blipFill>
        <p:spPr bwMode="auto">
          <a:xfrm>
            <a:off x="838200" y="1295400"/>
            <a:ext cx="7696200" cy="4648200"/>
          </a:xfrm>
          <a:prstGeom prst="rect">
            <a:avLst/>
          </a:prstGeom>
          <a:noFill/>
          <a:ln w="9525">
            <a:noFill/>
            <a:miter lim="800000"/>
            <a:headEnd/>
            <a:tailEnd/>
          </a:ln>
        </p:spPr>
      </p:pic>
      <p:sp>
        <p:nvSpPr>
          <p:cNvPr id="78853" name="Rectangle 5"/>
          <p:cNvSpPr>
            <a:spLocks noChangeArrowheads="1"/>
          </p:cNvSpPr>
          <p:nvPr/>
        </p:nvSpPr>
        <p:spPr bwMode="auto">
          <a:xfrm>
            <a:off x="3124200" y="4343400"/>
            <a:ext cx="533400" cy="304800"/>
          </a:xfrm>
          <a:prstGeom prst="rect">
            <a:avLst/>
          </a:prstGeom>
          <a:noFill/>
          <a:ln w="3175">
            <a:solidFill>
              <a:schemeClr val="hlink"/>
            </a:solidFill>
            <a:miter lim="800000"/>
            <a:headEnd/>
            <a:tailEnd/>
          </a:ln>
        </p:spPr>
        <p:txBody>
          <a:bodyPr wrap="none" anchor="ctr">
            <a:prstTxWarp prst="textNoShape">
              <a:avLst/>
            </a:prstTxWarp>
          </a:bodyPr>
          <a:lstStyle/>
          <a:p>
            <a:endParaRPr lang="en-US"/>
          </a:p>
        </p:txBody>
      </p:sp>
      <p:sp>
        <p:nvSpPr>
          <p:cNvPr id="78854" name="Rectangle 6"/>
          <p:cNvSpPr>
            <a:spLocks noChangeArrowheads="1"/>
          </p:cNvSpPr>
          <p:nvPr/>
        </p:nvSpPr>
        <p:spPr bwMode="auto">
          <a:xfrm>
            <a:off x="6934200" y="4114800"/>
            <a:ext cx="304800" cy="228600"/>
          </a:xfrm>
          <a:prstGeom prst="rect">
            <a:avLst/>
          </a:prstGeom>
          <a:noFill/>
          <a:ln w="3175">
            <a:solidFill>
              <a:schemeClr val="hlink"/>
            </a:solid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539750" y="228600"/>
            <a:ext cx="7989888" cy="1143000"/>
          </a:xfrm>
        </p:spPr>
        <p:txBody>
          <a:bodyPr/>
          <a:lstStyle/>
          <a:p>
            <a:pPr eaLnBrk="1" hangingPunct="1">
              <a:lnSpc>
                <a:spcPct val="75000"/>
              </a:lnSpc>
              <a:defRPr/>
            </a:pPr>
            <a:r>
              <a:rPr lang="en-US" altLang="zh-CN" sz="2400">
                <a:solidFill>
                  <a:srgbClr val="FFCC00"/>
                </a:solidFill>
                <a:effectLst>
                  <a:outerShdw blurRad="38100" dist="38100" dir="2700000" algn="tl">
                    <a:srgbClr val="DDDDDD"/>
                  </a:outerShdw>
                </a:effectLst>
                <a:latin typeface="Arial" charset="0"/>
                <a:ea typeface="宋体" charset="-122"/>
                <a:cs typeface="宋体" charset="-122"/>
              </a:rPr>
              <a:t>Proposed Pathogenic Mechanism of Deafness-Associated 12S rRNA A1555G or C1494 mutation</a:t>
            </a:r>
            <a:r>
              <a:rPr lang="en-US" altLang="zh-CN">
                <a:solidFill>
                  <a:srgbClr val="FFCC00"/>
                </a:solidFill>
                <a:ea typeface="宋体" charset="-122"/>
                <a:cs typeface="宋体" charset="-122"/>
              </a:rPr>
              <a:t> </a:t>
            </a:r>
          </a:p>
        </p:txBody>
      </p:sp>
      <p:graphicFrame>
        <p:nvGraphicFramePr>
          <p:cNvPr id="80898" name="Object 2"/>
          <p:cNvGraphicFramePr>
            <a:graphicFrameLocks noChangeAspect="1"/>
          </p:cNvGraphicFramePr>
          <p:nvPr/>
        </p:nvGraphicFramePr>
        <p:xfrm>
          <a:off x="762000" y="1295400"/>
          <a:ext cx="7696200" cy="4648200"/>
        </p:xfrm>
        <a:graphic>
          <a:graphicData uri="http://schemas.openxmlformats.org/presentationml/2006/ole">
            <p:oleObj spid="_x0000_s80898" name="Document" r:id="rId4" imgW="5334000" imgH="2715768" progId="Word.Document.8">
              <p:embed/>
            </p:oleObj>
          </a:graphicData>
        </a:graphic>
      </p:graphicFrame>
      <p:sp>
        <p:nvSpPr>
          <p:cNvPr id="80900" name="Line 4"/>
          <p:cNvSpPr>
            <a:spLocks noChangeShapeType="1"/>
          </p:cNvSpPr>
          <p:nvPr/>
        </p:nvSpPr>
        <p:spPr bwMode="auto">
          <a:xfrm flipV="1">
            <a:off x="3352800" y="4800600"/>
            <a:ext cx="533400" cy="762000"/>
          </a:xfrm>
          <a:prstGeom prst="line">
            <a:avLst/>
          </a:prstGeom>
          <a:noFill/>
          <a:ln w="3175">
            <a:solidFill>
              <a:schemeClr val="hlink"/>
            </a:solidFill>
            <a:round/>
            <a:headEnd/>
            <a:tailEnd type="triangle" w="med" len="med"/>
          </a:ln>
        </p:spPr>
        <p:txBody>
          <a:bodyPr wrap="none" anchor="ctr">
            <a:prstTxWarp prst="textNoShape">
              <a:avLst/>
            </a:prstTxWarp>
          </a:bodyPr>
          <a:lstStyle/>
          <a:p>
            <a:endParaRPr lang="en-US"/>
          </a:p>
        </p:txBody>
      </p:sp>
      <p:sp>
        <p:nvSpPr>
          <p:cNvPr id="80901" name="Rectangle 5"/>
          <p:cNvSpPr>
            <a:spLocks noChangeArrowheads="1"/>
          </p:cNvSpPr>
          <p:nvPr/>
        </p:nvSpPr>
        <p:spPr bwMode="auto">
          <a:xfrm>
            <a:off x="4572000" y="4724400"/>
            <a:ext cx="1143000" cy="304800"/>
          </a:xfrm>
          <a:prstGeom prst="rect">
            <a:avLst/>
          </a:prstGeom>
          <a:noFill/>
          <a:ln w="3175">
            <a:solidFill>
              <a:schemeClr val="hlink"/>
            </a:solid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3195638" y="2611438"/>
            <a:ext cx="9144001" cy="0"/>
          </a:xfrm>
          <a:prstGeom prst="rect">
            <a:avLst/>
          </a:prstGeom>
          <a:noFill/>
          <a:ln w="9525">
            <a:noFill/>
            <a:miter lim="800000"/>
            <a:headEnd/>
            <a:tailEnd/>
          </a:ln>
        </p:spPr>
        <p:txBody>
          <a:bodyPr>
            <a:prstTxWarp prst="textNoShape">
              <a:avLst/>
            </a:prstTxWarp>
            <a:spAutoFit/>
          </a:bodyPr>
          <a:lstStyle/>
          <a:p>
            <a:endParaRPr lang="en-US"/>
          </a:p>
        </p:txBody>
      </p:sp>
      <p:sp>
        <p:nvSpPr>
          <p:cNvPr id="82947" name="Rectangle 3"/>
          <p:cNvSpPr>
            <a:spLocks noChangeArrowheads="1"/>
          </p:cNvSpPr>
          <p:nvPr/>
        </p:nvSpPr>
        <p:spPr bwMode="auto">
          <a:xfrm>
            <a:off x="-3195638" y="2611438"/>
            <a:ext cx="9144001" cy="0"/>
          </a:xfrm>
          <a:prstGeom prst="rect">
            <a:avLst/>
          </a:prstGeom>
          <a:noFill/>
          <a:ln w="9525">
            <a:noFill/>
            <a:miter lim="800000"/>
            <a:headEnd/>
            <a:tailEnd/>
          </a:ln>
        </p:spPr>
        <p:txBody>
          <a:bodyPr>
            <a:prstTxWarp prst="textNoShape">
              <a:avLst/>
            </a:prstTxWarp>
            <a:spAutoFit/>
          </a:bodyPr>
          <a:lstStyle/>
          <a:p>
            <a:endParaRPr lang="en-US"/>
          </a:p>
        </p:txBody>
      </p:sp>
      <p:grpSp>
        <p:nvGrpSpPr>
          <p:cNvPr id="82948" name="Group 4"/>
          <p:cNvGrpSpPr>
            <a:grpSpLocks/>
          </p:cNvGrpSpPr>
          <p:nvPr/>
        </p:nvGrpSpPr>
        <p:grpSpPr bwMode="auto">
          <a:xfrm>
            <a:off x="381000" y="1295400"/>
            <a:ext cx="8497888" cy="5040313"/>
            <a:chOff x="249" y="799"/>
            <a:chExt cx="5353" cy="3175"/>
          </a:xfrm>
        </p:grpSpPr>
        <p:pic>
          <p:nvPicPr>
            <p:cNvPr id="82950" name="Picture 5"/>
            <p:cNvPicPr>
              <a:picLocks noChangeAspect="1" noChangeArrowheads="1"/>
            </p:cNvPicPr>
            <p:nvPr/>
          </p:nvPicPr>
          <p:blipFill>
            <a:blip r:embed="rId3"/>
            <a:srcRect/>
            <a:stretch>
              <a:fillRect/>
            </a:stretch>
          </p:blipFill>
          <p:spPr bwMode="auto">
            <a:xfrm>
              <a:off x="249" y="1243"/>
              <a:ext cx="2450" cy="1960"/>
            </a:xfrm>
            <a:prstGeom prst="rect">
              <a:avLst/>
            </a:prstGeom>
            <a:noFill/>
            <a:ln w="9525">
              <a:noFill/>
              <a:miter lim="800000"/>
              <a:headEnd/>
              <a:tailEnd/>
            </a:ln>
          </p:spPr>
        </p:pic>
        <p:sp>
          <p:nvSpPr>
            <p:cNvPr id="82951" name="Rectangle 3"/>
            <p:cNvSpPr>
              <a:spLocks noChangeArrowheads="1"/>
            </p:cNvSpPr>
            <p:nvPr/>
          </p:nvSpPr>
          <p:spPr bwMode="auto">
            <a:xfrm>
              <a:off x="2745" y="799"/>
              <a:ext cx="2857" cy="3175"/>
            </a:xfrm>
            <a:prstGeom prst="rect">
              <a:avLst/>
            </a:prstGeom>
            <a:noFill/>
            <a:ln w="9525">
              <a:noFill/>
              <a:miter lim="800000"/>
              <a:headEnd/>
              <a:tailEnd/>
            </a:ln>
          </p:spPr>
          <p:txBody>
            <a:bodyPr>
              <a:prstTxWarp prst="textNoShape">
                <a:avLst/>
              </a:prstTxWarp>
            </a:bodyPr>
            <a:lstStyle/>
            <a:p>
              <a:pPr marL="179388" lvl="1" algn="just" eaLnBrk="1" hangingPunct="1">
                <a:spcAft>
                  <a:spcPct val="50000"/>
                </a:spcAft>
              </a:pPr>
              <a:r>
                <a:rPr lang="zh-CN" altLang="en-US" sz="2400" b="1" i="0">
                  <a:solidFill>
                    <a:schemeClr val="bg1"/>
                  </a:solidFill>
                  <a:ea typeface="楷体_GB2312" pitchFamily="49" charset="-122"/>
                  <a:cs typeface="楷体_GB2312" pitchFamily="49" charset="-122"/>
                </a:rPr>
                <a:t>浙江省范围内收集</a:t>
              </a:r>
              <a:r>
                <a:rPr lang="en-US" altLang="zh-CN" sz="2400" b="1" i="0">
                  <a:solidFill>
                    <a:schemeClr val="bg1"/>
                  </a:solidFill>
                  <a:ea typeface="楷体_GB2312" pitchFamily="49" charset="-122"/>
                  <a:cs typeface="楷体_GB2312" pitchFamily="49" charset="-122"/>
                </a:rPr>
                <a:t>1642</a:t>
              </a:r>
              <a:r>
                <a:rPr lang="zh-CN" altLang="en-US" sz="2400" b="1" i="0">
                  <a:solidFill>
                    <a:schemeClr val="bg1"/>
                  </a:solidFill>
                  <a:ea typeface="楷体_GB2312" pitchFamily="49" charset="-122"/>
                  <a:cs typeface="楷体_GB2312" pitchFamily="49" charset="-122"/>
                </a:rPr>
                <a:t>例聋儿样本，其中</a:t>
              </a:r>
              <a:r>
                <a:rPr lang="en-US" altLang="zh-CN" sz="2400" b="1" i="0">
                  <a:solidFill>
                    <a:schemeClr val="bg1"/>
                  </a:solidFill>
                  <a:ea typeface="楷体_GB2312" pitchFamily="49" charset="-122"/>
                  <a:cs typeface="楷体_GB2312" pitchFamily="49" charset="-122"/>
                </a:rPr>
                <a:t>461</a:t>
              </a:r>
              <a:r>
                <a:rPr lang="zh-CN" altLang="en-US" sz="2400" b="1" i="0">
                  <a:solidFill>
                    <a:schemeClr val="bg1"/>
                  </a:solidFill>
                  <a:ea typeface="楷体_GB2312" pitchFamily="49" charset="-122"/>
                  <a:cs typeface="楷体_GB2312" pitchFamily="49" charset="-122"/>
                </a:rPr>
                <a:t>例有氨基糖甙类药物史。另收集</a:t>
              </a:r>
              <a:r>
                <a:rPr lang="en-US" altLang="zh-CN" sz="2400" b="1" i="0">
                  <a:solidFill>
                    <a:schemeClr val="bg1"/>
                  </a:solidFill>
                  <a:ea typeface="楷体_GB2312" pitchFamily="49" charset="-122"/>
                  <a:cs typeface="楷体_GB2312" pitchFamily="49" charset="-122"/>
                </a:rPr>
                <a:t>450</a:t>
              </a:r>
              <a:r>
                <a:rPr lang="zh-CN" altLang="en-US" sz="2400" b="1" i="0">
                  <a:solidFill>
                    <a:schemeClr val="bg1"/>
                  </a:solidFill>
                  <a:ea typeface="楷体_GB2312" pitchFamily="49" charset="-122"/>
                  <a:cs typeface="楷体_GB2312" pitchFamily="49" charset="-122"/>
                </a:rPr>
                <a:t>例正常对照，对</a:t>
              </a:r>
              <a:r>
                <a:rPr lang="en-US" altLang="zh-CN" sz="2400" b="1" i="0">
                  <a:solidFill>
                    <a:schemeClr val="bg1"/>
                  </a:solidFill>
                  <a:ea typeface="楷体_GB2312" pitchFamily="49" charset="-122"/>
                  <a:cs typeface="楷体_GB2312" pitchFamily="49" charset="-122"/>
                </a:rPr>
                <a:t>12S rRNA</a:t>
              </a:r>
              <a:r>
                <a:rPr lang="zh-CN" altLang="en-US" sz="2400" b="1" i="0">
                  <a:solidFill>
                    <a:schemeClr val="bg1"/>
                  </a:solidFill>
                  <a:ea typeface="楷体_GB2312" pitchFamily="49" charset="-122"/>
                  <a:cs typeface="楷体_GB2312" pitchFamily="49" charset="-122"/>
                </a:rPr>
                <a:t>基因进行序列分析。</a:t>
              </a:r>
              <a:endParaRPr lang="en-US" altLang="zh-CN" sz="2400" b="1" i="0">
                <a:solidFill>
                  <a:schemeClr val="bg1"/>
                </a:solidFill>
                <a:ea typeface="楷体_GB2312" pitchFamily="49" charset="-122"/>
                <a:cs typeface="楷体_GB2312" pitchFamily="49" charset="-122"/>
              </a:endParaRPr>
            </a:p>
            <a:p>
              <a:pPr marL="179388" lvl="1" algn="just" eaLnBrk="1" hangingPunct="1">
                <a:spcAft>
                  <a:spcPct val="50000"/>
                </a:spcAft>
              </a:pPr>
              <a:r>
                <a:rPr lang="en-US" altLang="zh-CN" sz="2400" b="1" i="0">
                  <a:solidFill>
                    <a:srgbClr val="990000"/>
                  </a:solidFill>
                  <a:ea typeface="楷体_GB2312" pitchFamily="49" charset="-122"/>
                  <a:cs typeface="楷体_GB2312" pitchFamily="49" charset="-122"/>
                </a:rPr>
                <a:t>A1555G</a:t>
              </a:r>
              <a:r>
                <a:rPr lang="zh-CN" altLang="en-US" sz="2400" b="1" i="0">
                  <a:solidFill>
                    <a:srgbClr val="990000"/>
                  </a:solidFill>
                  <a:ea typeface="楷体_GB2312" pitchFamily="49" charset="-122"/>
                  <a:cs typeface="楷体_GB2312" pitchFamily="49" charset="-122"/>
                </a:rPr>
                <a:t>和</a:t>
              </a:r>
              <a:r>
                <a:rPr lang="en-US" altLang="zh-CN" sz="2400" b="1" i="0">
                  <a:solidFill>
                    <a:srgbClr val="990000"/>
                  </a:solidFill>
                  <a:ea typeface="楷体_GB2312" pitchFamily="49" charset="-122"/>
                  <a:cs typeface="楷体_GB2312" pitchFamily="49" charset="-122"/>
                </a:rPr>
                <a:t>C1494T</a:t>
              </a:r>
              <a:r>
                <a:rPr lang="zh-CN" altLang="en-US" sz="2400" b="1" i="0">
                  <a:solidFill>
                    <a:srgbClr val="990000"/>
                  </a:solidFill>
                  <a:ea typeface="楷体_GB2312" pitchFamily="49" charset="-122"/>
                  <a:cs typeface="楷体_GB2312" pitchFamily="49" charset="-122"/>
                </a:rPr>
                <a:t>突变</a:t>
              </a:r>
              <a:r>
                <a:rPr lang="zh-CN" altLang="en-US" sz="2400" b="1" i="0">
                  <a:solidFill>
                    <a:schemeClr val="bg1"/>
                  </a:solidFill>
                  <a:ea typeface="楷体_GB2312" pitchFamily="49" charset="-122"/>
                  <a:cs typeface="楷体_GB2312" pitchFamily="49" charset="-122"/>
                </a:rPr>
                <a:t>携带者占总耳聋患者的</a:t>
              </a:r>
              <a:r>
                <a:rPr lang="en-US" altLang="zh-CN" sz="2400" b="1" i="0">
                  <a:solidFill>
                    <a:srgbClr val="990000"/>
                  </a:solidFill>
                  <a:ea typeface="楷体_GB2312" pitchFamily="49" charset="-122"/>
                  <a:cs typeface="楷体_GB2312" pitchFamily="49" charset="-122"/>
                </a:rPr>
                <a:t>5%</a:t>
              </a:r>
              <a:r>
                <a:rPr lang="zh-CN" altLang="en-US" sz="2400" b="1" i="0">
                  <a:solidFill>
                    <a:schemeClr val="bg1"/>
                  </a:solidFill>
                  <a:ea typeface="楷体_GB2312" pitchFamily="49" charset="-122"/>
                  <a:cs typeface="楷体_GB2312" pitchFamily="49" charset="-122"/>
                </a:rPr>
                <a:t>（</a:t>
              </a:r>
              <a:r>
                <a:rPr lang="en-US" altLang="zh-CN" sz="2400" b="1" i="0">
                  <a:solidFill>
                    <a:schemeClr val="bg1"/>
                  </a:solidFill>
                  <a:ea typeface="楷体_GB2312" pitchFamily="49" charset="-122"/>
                  <a:cs typeface="楷体_GB2312" pitchFamily="49" charset="-122"/>
                </a:rPr>
                <a:t>82/1642</a:t>
              </a:r>
              <a:r>
                <a:rPr lang="zh-CN" altLang="en-US" sz="2400" b="1" i="0">
                  <a:solidFill>
                    <a:schemeClr val="bg1"/>
                  </a:solidFill>
                  <a:ea typeface="楷体_GB2312" pitchFamily="49" charset="-122"/>
                  <a:cs typeface="楷体_GB2312" pitchFamily="49" charset="-122"/>
                </a:rPr>
                <a:t>），约占药物性耳聋患者的</a:t>
              </a:r>
              <a:r>
                <a:rPr lang="en-US" altLang="zh-CN" sz="2400" b="1" i="0">
                  <a:solidFill>
                    <a:srgbClr val="990000"/>
                  </a:solidFill>
                  <a:ea typeface="楷体_GB2312" pitchFamily="49" charset="-122"/>
                  <a:cs typeface="楷体_GB2312" pitchFamily="49" charset="-122"/>
                </a:rPr>
                <a:t>15%</a:t>
              </a:r>
              <a:r>
                <a:rPr lang="en-US" altLang="zh-CN" sz="2400" b="1" i="0">
                  <a:ea typeface="楷体_GB2312" pitchFamily="49" charset="-122"/>
                  <a:cs typeface="楷体_GB2312" pitchFamily="49" charset="-122"/>
                </a:rPr>
                <a:t> </a:t>
              </a:r>
              <a:r>
                <a:rPr lang="zh-CN" altLang="en-US" sz="2400" b="1" i="0">
                  <a:solidFill>
                    <a:srgbClr val="990000"/>
                  </a:solidFill>
                  <a:ea typeface="楷体_GB2312" pitchFamily="49" charset="-122"/>
                  <a:cs typeface="楷体_GB2312" pitchFamily="49" charset="-122"/>
                </a:rPr>
                <a:t>（</a:t>
              </a:r>
              <a:r>
                <a:rPr lang="en-US" altLang="zh-CN" sz="2400" b="1" i="0">
                  <a:solidFill>
                    <a:srgbClr val="990000"/>
                  </a:solidFill>
                  <a:ea typeface="楷体_GB2312" pitchFamily="49" charset="-122"/>
                  <a:cs typeface="楷体_GB2312" pitchFamily="49" charset="-122"/>
                </a:rPr>
                <a:t>69/461</a:t>
              </a:r>
              <a:r>
                <a:rPr lang="zh-CN" altLang="en-US" sz="2400" b="1" i="0">
                  <a:solidFill>
                    <a:srgbClr val="990000"/>
                  </a:solidFill>
                  <a:ea typeface="楷体_GB2312" pitchFamily="49" charset="-122"/>
                  <a:cs typeface="楷体_GB2312" pitchFamily="49" charset="-122"/>
                </a:rPr>
                <a:t>）</a:t>
              </a:r>
              <a:r>
                <a:rPr lang="zh-CN" altLang="en-US" sz="2400" b="1" i="0">
                  <a:ea typeface="楷体_GB2312" pitchFamily="49" charset="-122"/>
                  <a:cs typeface="楷体_GB2312" pitchFamily="49" charset="-122"/>
                </a:rPr>
                <a:t>。</a:t>
              </a:r>
            </a:p>
            <a:p>
              <a:pPr marL="179388" lvl="1" algn="just" eaLnBrk="1" hangingPunct="1">
                <a:spcAft>
                  <a:spcPct val="50000"/>
                </a:spcAft>
              </a:pPr>
              <a:r>
                <a:rPr lang="zh-CN" altLang="en-US" sz="2400" b="1" i="0">
                  <a:solidFill>
                    <a:schemeClr val="bg1"/>
                  </a:solidFill>
                  <a:ea typeface="楷体_GB2312" pitchFamily="49" charset="-122"/>
                  <a:cs typeface="楷体_GB2312" pitchFamily="49" charset="-122"/>
                </a:rPr>
                <a:t>另外，我们还发现了其他</a:t>
              </a:r>
              <a:r>
                <a:rPr lang="en-US" altLang="zh-CN" sz="2400" b="1" i="0">
                  <a:solidFill>
                    <a:schemeClr val="bg1"/>
                  </a:solidFill>
                  <a:ea typeface="楷体_GB2312" pitchFamily="49" charset="-122"/>
                  <a:cs typeface="楷体_GB2312" pitchFamily="49" charset="-122"/>
                </a:rPr>
                <a:t>66</a:t>
              </a:r>
              <a:r>
                <a:rPr lang="zh-CN" altLang="en-US" sz="2400" b="1" i="0">
                  <a:solidFill>
                    <a:schemeClr val="bg1"/>
                  </a:solidFill>
                  <a:ea typeface="楷体_GB2312" pitchFamily="49" charset="-122"/>
                  <a:cs typeface="楷体_GB2312" pitchFamily="49" charset="-122"/>
                </a:rPr>
                <a:t>个变异位点，并进行了突变评估</a:t>
              </a:r>
              <a:r>
                <a:rPr lang="zh-CN" altLang="en-US" sz="2400" b="1" i="0">
                  <a:ea typeface="楷体_GB2312" pitchFamily="49" charset="-122"/>
                  <a:cs typeface="楷体_GB2312" pitchFamily="49" charset="-122"/>
                </a:rPr>
                <a:t>。</a:t>
              </a:r>
            </a:p>
            <a:p>
              <a:pPr marL="179388" lvl="1" algn="just" eaLnBrk="1" hangingPunct="1">
                <a:lnSpc>
                  <a:spcPct val="130000"/>
                </a:lnSpc>
              </a:pPr>
              <a:endParaRPr lang="zh-CN" altLang="en-US" sz="2400" b="1" i="0">
                <a:ea typeface="楷体_GB2312" pitchFamily="49" charset="-122"/>
                <a:cs typeface="楷体_GB2312" pitchFamily="49" charset="-122"/>
              </a:endParaRPr>
            </a:p>
          </p:txBody>
        </p:sp>
      </p:grpSp>
      <p:sp>
        <p:nvSpPr>
          <p:cNvPr id="82949" name="Rectangle 7"/>
          <p:cNvSpPr>
            <a:spLocks noChangeArrowheads="1"/>
          </p:cNvSpPr>
          <p:nvPr/>
        </p:nvSpPr>
        <p:spPr bwMode="auto">
          <a:xfrm>
            <a:off x="900113" y="260350"/>
            <a:ext cx="7956550" cy="519113"/>
          </a:xfrm>
          <a:prstGeom prst="rect">
            <a:avLst/>
          </a:prstGeom>
          <a:noFill/>
          <a:ln w="6350">
            <a:noFill/>
            <a:miter lim="800000"/>
            <a:headEnd/>
            <a:tailEnd/>
          </a:ln>
        </p:spPr>
        <p:txBody>
          <a:bodyPr>
            <a:prstTxWarp prst="textNoShape">
              <a:avLst/>
            </a:prstTxWarp>
            <a:spAutoFit/>
          </a:bodyPr>
          <a:lstStyle/>
          <a:p>
            <a:pPr eaLnBrk="1" hangingPunct="1"/>
            <a:r>
              <a:rPr lang="zh-CN" altLang="en-US" sz="2800" b="1" i="0">
                <a:solidFill>
                  <a:srgbClr val="FFCC00"/>
                </a:solidFill>
              </a:rPr>
              <a:t>浙江省聋病人群</a:t>
            </a:r>
            <a:r>
              <a:rPr lang="en-US" altLang="zh-CN" sz="2800" b="1" i="0">
                <a:solidFill>
                  <a:srgbClr val="FFCC00"/>
                </a:solidFill>
              </a:rPr>
              <a:t>12S rRNA</a:t>
            </a:r>
            <a:r>
              <a:rPr lang="zh-CN" altLang="en-US" sz="2800" b="1" i="0">
                <a:solidFill>
                  <a:srgbClr val="FFCC00"/>
                </a:solidFill>
              </a:rPr>
              <a:t>基因的分子流行病学</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4"/>
          <p:cNvSpPr>
            <a:spLocks noGrp="1" noChangeArrowheads="1"/>
          </p:cNvSpPr>
          <p:nvPr>
            <p:ph type="title"/>
          </p:nvPr>
        </p:nvSpPr>
        <p:spPr>
          <a:xfrm>
            <a:off x="609600" y="304800"/>
            <a:ext cx="8027988" cy="908050"/>
          </a:xfrm>
          <a:noFill/>
        </p:spPr>
        <p:txBody>
          <a:bodyPr/>
          <a:lstStyle/>
          <a:p>
            <a:pPr marL="365125" indent="-365125" eaLnBrk="1" hangingPunct="1"/>
            <a:r>
              <a:rPr lang="zh-CN" altLang="en-US" sz="2800" i="1">
                <a:solidFill>
                  <a:srgbClr val="FFCC00"/>
                </a:solidFill>
                <a:ea typeface="宋体" charset="-122"/>
                <a:cs typeface="宋体" charset="-122"/>
              </a:rPr>
              <a:t>线粒体</a:t>
            </a:r>
            <a:r>
              <a:rPr lang="en-US" altLang="zh-CN" sz="2800" i="1">
                <a:solidFill>
                  <a:srgbClr val="FFCC00"/>
                </a:solidFill>
                <a:ea typeface="宋体" charset="-122"/>
                <a:cs typeface="宋体" charset="-122"/>
              </a:rPr>
              <a:t>DNA</a:t>
            </a:r>
            <a:r>
              <a:rPr lang="zh-CN" altLang="en-US" sz="2800" i="1">
                <a:solidFill>
                  <a:srgbClr val="FFCC00"/>
                </a:solidFill>
                <a:ea typeface="宋体" charset="-122"/>
                <a:cs typeface="宋体" charset="-122"/>
              </a:rPr>
              <a:t>继发突变和单体型可增强   </a:t>
            </a:r>
            <a:br>
              <a:rPr lang="zh-CN" altLang="en-US" sz="2800" i="1">
                <a:solidFill>
                  <a:srgbClr val="FFCC00"/>
                </a:solidFill>
                <a:ea typeface="宋体" charset="-122"/>
                <a:cs typeface="宋体" charset="-122"/>
              </a:rPr>
            </a:br>
            <a:r>
              <a:rPr lang="en-US" altLang="zh-CN" sz="2800" i="1">
                <a:solidFill>
                  <a:srgbClr val="FFCC00"/>
                </a:solidFill>
                <a:ea typeface="宋体" charset="-122"/>
                <a:cs typeface="宋体" charset="-122"/>
              </a:rPr>
              <a:t>A1555G</a:t>
            </a:r>
            <a:r>
              <a:rPr lang="zh-CN" altLang="en-US" sz="2800" i="1">
                <a:solidFill>
                  <a:srgbClr val="FFCC00"/>
                </a:solidFill>
                <a:ea typeface="宋体" charset="-122"/>
                <a:cs typeface="宋体" charset="-122"/>
              </a:rPr>
              <a:t>突变的耳聋表型的表达</a:t>
            </a:r>
          </a:p>
        </p:txBody>
      </p:sp>
      <p:pic>
        <p:nvPicPr>
          <p:cNvPr id="84995" name="Picture 5"/>
          <p:cNvPicPr>
            <a:picLocks noChangeAspect="1" noChangeArrowheads="1"/>
          </p:cNvPicPr>
          <p:nvPr/>
        </p:nvPicPr>
        <p:blipFill>
          <a:blip r:embed="rId2"/>
          <a:srcRect/>
          <a:stretch>
            <a:fillRect/>
          </a:stretch>
        </p:blipFill>
        <p:spPr bwMode="auto">
          <a:xfrm>
            <a:off x="2362200" y="1524000"/>
            <a:ext cx="3648075" cy="2343150"/>
          </a:xfrm>
          <a:prstGeom prst="rect">
            <a:avLst/>
          </a:prstGeom>
          <a:noFill/>
          <a:ln w="9525">
            <a:noFill/>
            <a:miter lim="800000"/>
            <a:headEnd/>
            <a:tailEnd/>
          </a:ln>
        </p:spPr>
      </p:pic>
      <p:sp>
        <p:nvSpPr>
          <p:cNvPr id="84996" name="Rectangle 11"/>
          <p:cNvSpPr>
            <a:spLocks noChangeArrowheads="1"/>
          </p:cNvSpPr>
          <p:nvPr/>
        </p:nvSpPr>
        <p:spPr bwMode="auto">
          <a:xfrm>
            <a:off x="685800" y="3886200"/>
            <a:ext cx="7848600" cy="2282825"/>
          </a:xfrm>
          <a:prstGeom prst="rect">
            <a:avLst/>
          </a:prstGeom>
          <a:noFill/>
          <a:ln w="3175">
            <a:noFill/>
            <a:miter lim="800000"/>
            <a:headEnd/>
            <a:tailEnd/>
          </a:ln>
        </p:spPr>
        <p:txBody>
          <a:bodyPr>
            <a:prstTxWarp prst="textNoShape">
              <a:avLst/>
            </a:prstTxWarp>
            <a:spAutoFit/>
          </a:bodyPr>
          <a:lstStyle/>
          <a:p>
            <a:pPr algn="l">
              <a:lnSpc>
                <a:spcPct val="150000"/>
              </a:lnSpc>
            </a:pPr>
            <a:r>
              <a:rPr lang="zh-CN" altLang="en-US" sz="2400" b="1" i="0">
                <a:solidFill>
                  <a:schemeClr val="bg1"/>
                </a:solidFill>
                <a:latin typeface="楷体_GB2312" pitchFamily="49" charset="-122"/>
                <a:ea typeface="楷体_GB2312" pitchFamily="49" charset="-122"/>
                <a:cs typeface="楷体_GB2312" pitchFamily="49" charset="-122"/>
              </a:rPr>
              <a:t>携带</a:t>
            </a:r>
            <a:r>
              <a:rPr lang="en-US" altLang="zh-CN" sz="2400" b="1" i="0">
                <a:solidFill>
                  <a:schemeClr val="bg1"/>
                </a:solidFill>
                <a:latin typeface="楷体_GB2312" pitchFamily="49" charset="-122"/>
                <a:ea typeface="楷体_GB2312" pitchFamily="49" charset="-122"/>
                <a:cs typeface="楷体_GB2312" pitchFamily="49" charset="-122"/>
              </a:rPr>
              <a:t>A1555G</a:t>
            </a:r>
            <a:r>
              <a:rPr lang="zh-CN" altLang="en-US" sz="2400" b="1" i="0">
                <a:solidFill>
                  <a:schemeClr val="bg1"/>
                </a:solidFill>
                <a:latin typeface="楷体_GB2312" pitchFamily="49" charset="-122"/>
                <a:ea typeface="楷体_GB2312" pitchFamily="49" charset="-122"/>
                <a:cs typeface="楷体_GB2312" pitchFamily="49" charset="-122"/>
              </a:rPr>
              <a:t>突变的耳聋家系内和家系间母系成员的耳聋外显率、发病年龄和听力损失程度存在很大差异，提示线粒体遗传背景（单体型和继发突变）影响</a:t>
            </a:r>
            <a:r>
              <a:rPr lang="en-US" altLang="zh-CN" sz="2400" b="1" i="0">
                <a:solidFill>
                  <a:schemeClr val="bg1"/>
                </a:solidFill>
                <a:latin typeface="楷体_GB2312" pitchFamily="49" charset="-122"/>
                <a:ea typeface="楷体_GB2312" pitchFamily="49" charset="-122"/>
                <a:cs typeface="楷体_GB2312" pitchFamily="49" charset="-122"/>
              </a:rPr>
              <a:t>A1555G</a:t>
            </a:r>
            <a:r>
              <a:rPr lang="zh-CN" altLang="en-US" sz="2400" b="1" i="0">
                <a:solidFill>
                  <a:schemeClr val="bg1"/>
                </a:solidFill>
                <a:latin typeface="楷体_GB2312" pitchFamily="49" charset="-122"/>
                <a:ea typeface="楷体_GB2312" pitchFamily="49" charset="-122"/>
                <a:cs typeface="楷体_GB2312" pitchFamily="49" charset="-122"/>
              </a:rPr>
              <a:t>突变相关的耳聋表型表达</a:t>
            </a: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ChangeArrowheads="1"/>
          </p:cNvSpPr>
          <p:nvPr>
            <p:ph type="body" idx="1"/>
          </p:nvPr>
        </p:nvSpPr>
        <p:spPr>
          <a:xfrm>
            <a:off x="611188" y="1628775"/>
            <a:ext cx="4248150" cy="4105275"/>
          </a:xfrm>
        </p:spPr>
        <p:txBody>
          <a:bodyPr/>
          <a:lstStyle/>
          <a:p>
            <a:pPr algn="just" eaLnBrk="1" hangingPunct="1">
              <a:lnSpc>
                <a:spcPct val="105000"/>
              </a:lnSpc>
              <a:spcBef>
                <a:spcPct val="0"/>
              </a:spcBef>
              <a:spcAft>
                <a:spcPct val="50000"/>
              </a:spcAft>
              <a:buFont typeface="Wingdings" charset="2"/>
              <a:buChar char="v"/>
            </a:pPr>
            <a:r>
              <a:rPr lang="zh-CN" altLang="en-US" sz="2400" b="1">
                <a:solidFill>
                  <a:srgbClr val="990000"/>
                </a:solidFill>
                <a:latin typeface="Times New Roman" charset="0"/>
                <a:ea typeface="楷体_GB2312" pitchFamily="49" charset="-122"/>
                <a:cs typeface="楷体_GB2312" pitchFamily="49" charset="-122"/>
              </a:rPr>
              <a:t>单体型</a:t>
            </a:r>
            <a:r>
              <a:rPr lang="zh-CN" altLang="en-US" sz="2400" b="1">
                <a:latin typeface="Times New Roman" charset="0"/>
                <a:ea typeface="楷体_GB2312" pitchFamily="49" charset="-122"/>
                <a:cs typeface="楷体_GB2312" pitchFamily="49" charset="-122"/>
              </a:rPr>
              <a:t>是相似单倍体的集合，来自同一祖先并具有相同核苷酸突变位点</a:t>
            </a:r>
            <a:endParaRPr lang="zh-CN" altLang="en-US" sz="2400" b="1">
              <a:solidFill>
                <a:srgbClr val="990000"/>
              </a:solidFill>
              <a:latin typeface="Times New Roman" charset="0"/>
              <a:ea typeface="楷体_GB2312" pitchFamily="49" charset="-122"/>
              <a:cs typeface="楷体_GB2312" pitchFamily="49" charset="-122"/>
            </a:endParaRPr>
          </a:p>
          <a:p>
            <a:pPr algn="just" eaLnBrk="1" hangingPunct="1">
              <a:lnSpc>
                <a:spcPct val="105000"/>
              </a:lnSpc>
              <a:spcBef>
                <a:spcPct val="0"/>
              </a:spcBef>
              <a:spcAft>
                <a:spcPct val="50000"/>
              </a:spcAft>
              <a:buClr>
                <a:srgbClr val="000099"/>
              </a:buClr>
              <a:buFont typeface="Wingdings" charset="2"/>
              <a:buChar char="v"/>
            </a:pPr>
            <a:r>
              <a:rPr lang="zh-CN" altLang="en-US" sz="2400" b="1">
                <a:latin typeface="Times New Roman" charset="0"/>
                <a:ea typeface="楷体_GB2312" pitchFamily="49" charset="-122"/>
                <a:cs typeface="楷体_GB2312" pitchFamily="49" charset="-122"/>
              </a:rPr>
              <a:t>本项目发现浙江省</a:t>
            </a:r>
            <a:r>
              <a:rPr lang="en-US" altLang="zh-CN" sz="2400" b="1">
                <a:solidFill>
                  <a:srgbClr val="990000"/>
                </a:solidFill>
                <a:latin typeface="Times New Roman" charset="0"/>
                <a:ea typeface="楷体_GB2312" pitchFamily="49" charset="-122"/>
                <a:cs typeface="楷体_GB2312" pitchFamily="49" charset="-122"/>
              </a:rPr>
              <a:t>69</a:t>
            </a:r>
            <a:r>
              <a:rPr lang="zh-CN" altLang="en-US" sz="2400" b="1">
                <a:latin typeface="Times New Roman" charset="0"/>
                <a:ea typeface="楷体_GB2312" pitchFamily="49" charset="-122"/>
                <a:cs typeface="楷体_GB2312" pitchFamily="49" charset="-122"/>
              </a:rPr>
              <a:t>例携带</a:t>
            </a:r>
            <a:r>
              <a:rPr lang="en-US" altLang="zh-CN" sz="2400" b="1">
                <a:latin typeface="Times New Roman" charset="0"/>
                <a:ea typeface="楷体_GB2312" pitchFamily="49" charset="-122"/>
                <a:cs typeface="楷体_GB2312" pitchFamily="49" charset="-122"/>
              </a:rPr>
              <a:t>A1555G</a:t>
            </a:r>
            <a:r>
              <a:rPr lang="zh-CN" altLang="en-US" sz="2400" b="1">
                <a:latin typeface="Times New Roman" charset="0"/>
                <a:ea typeface="楷体_GB2312" pitchFamily="49" charset="-122"/>
                <a:cs typeface="楷体_GB2312" pitchFamily="49" charset="-122"/>
              </a:rPr>
              <a:t>突变耳聋家系分别属于</a:t>
            </a:r>
            <a:r>
              <a:rPr lang="en-US" altLang="zh-CN" sz="2400" b="1">
                <a:solidFill>
                  <a:srgbClr val="990000"/>
                </a:solidFill>
                <a:latin typeface="Times New Roman" charset="0"/>
                <a:ea typeface="楷体_GB2312" pitchFamily="49" charset="-122"/>
                <a:cs typeface="楷体_GB2312" pitchFamily="49" charset="-122"/>
              </a:rPr>
              <a:t>10</a:t>
            </a:r>
            <a:r>
              <a:rPr lang="zh-CN" altLang="en-US" sz="2400" b="1">
                <a:latin typeface="Times New Roman" charset="0"/>
                <a:ea typeface="楷体_GB2312" pitchFamily="49" charset="-122"/>
                <a:cs typeface="楷体_GB2312" pitchFamily="49" charset="-122"/>
              </a:rPr>
              <a:t>种东亚人群单体型</a:t>
            </a:r>
          </a:p>
        </p:txBody>
      </p:sp>
      <p:pic>
        <p:nvPicPr>
          <p:cNvPr id="86019" name="Picture 3"/>
          <p:cNvPicPr>
            <a:picLocks noChangeAspect="1" noChangeArrowheads="1"/>
          </p:cNvPicPr>
          <p:nvPr/>
        </p:nvPicPr>
        <p:blipFill>
          <a:blip r:embed="rId3"/>
          <a:srcRect t="4364" r="11845"/>
          <a:stretch>
            <a:fillRect/>
          </a:stretch>
        </p:blipFill>
        <p:spPr bwMode="auto">
          <a:xfrm>
            <a:off x="4826000" y="1149350"/>
            <a:ext cx="3849688" cy="5157788"/>
          </a:xfrm>
          <a:prstGeom prst="rect">
            <a:avLst/>
          </a:prstGeom>
          <a:noFill/>
          <a:ln w="6350">
            <a:noFill/>
            <a:miter lim="800000"/>
            <a:headEnd/>
            <a:tailEnd/>
          </a:ln>
        </p:spPr>
      </p:pic>
      <p:sp>
        <p:nvSpPr>
          <p:cNvPr id="86020" name="Rectangle 4"/>
          <p:cNvSpPr>
            <a:spLocks noGrp="1" noChangeArrowheads="1"/>
          </p:cNvSpPr>
          <p:nvPr>
            <p:ph type="title"/>
          </p:nvPr>
        </p:nvSpPr>
        <p:spPr>
          <a:xfrm>
            <a:off x="1042988" y="188913"/>
            <a:ext cx="8101012" cy="647700"/>
          </a:xfrm>
          <a:noFill/>
        </p:spPr>
        <p:txBody>
          <a:bodyPr/>
          <a:lstStyle/>
          <a:p>
            <a:pPr eaLnBrk="1" hangingPunct="1"/>
            <a:r>
              <a:rPr lang="zh-CN" altLang="en-US" sz="2800" i="1">
                <a:solidFill>
                  <a:srgbClr val="FFCC00"/>
                </a:solidFill>
                <a:ea typeface="宋体" charset="-122"/>
                <a:cs typeface="宋体" charset="-122"/>
              </a:rPr>
              <a:t>线粒体单体型可增强</a:t>
            </a:r>
            <a:r>
              <a:rPr lang="en-US" altLang="zh-CN" sz="2800" i="1">
                <a:solidFill>
                  <a:srgbClr val="FFCC00"/>
                </a:solidFill>
                <a:ea typeface="宋体" charset="-122"/>
                <a:cs typeface="宋体" charset="-122"/>
              </a:rPr>
              <a:t>A1555G</a:t>
            </a:r>
            <a:r>
              <a:rPr lang="zh-CN" altLang="en-US" sz="2800" i="1">
                <a:solidFill>
                  <a:srgbClr val="FFCC00"/>
                </a:solidFill>
                <a:ea typeface="宋体" charset="-122"/>
                <a:cs typeface="宋体" charset="-122"/>
              </a:rPr>
              <a:t>突变</a:t>
            </a:r>
            <a:br>
              <a:rPr lang="zh-CN" altLang="en-US" sz="2800" i="1">
                <a:solidFill>
                  <a:srgbClr val="FFCC00"/>
                </a:solidFill>
                <a:ea typeface="宋体" charset="-122"/>
                <a:cs typeface="宋体" charset="-122"/>
              </a:rPr>
            </a:br>
            <a:r>
              <a:rPr lang="zh-CN" altLang="en-US" sz="2800" i="1">
                <a:solidFill>
                  <a:srgbClr val="FFCC00"/>
                </a:solidFill>
                <a:ea typeface="宋体" charset="-122"/>
                <a:cs typeface="宋体" charset="-122"/>
              </a:rPr>
              <a:t>相关的耳聋表型的表达</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r>
              <a:rPr lang="en-US" b="1" dirty="0">
                <a:solidFill>
                  <a:srgbClr val="FFFF66"/>
                </a:solidFill>
                <a:effectLst>
                  <a:outerShdw blurRad="38100" dist="38100" dir="2700000" algn="tl">
                    <a:srgbClr val="DDDDDD"/>
                  </a:outerShdw>
                </a:effectLst>
              </a:rPr>
              <a:t>Mitochondrial Disorder</a:t>
            </a:r>
            <a:r>
              <a:rPr lang="en-US" altLang="zh-CN" b="1" dirty="0">
                <a:solidFill>
                  <a:srgbClr val="FFFF66"/>
                </a:solidFill>
                <a:effectLst>
                  <a:outerShdw blurRad="38100" dist="38100" dir="2700000" algn="tl">
                    <a:srgbClr val="DDDDDD"/>
                  </a:outerShdw>
                </a:effectLst>
              </a:rPr>
              <a:t>s</a:t>
            </a:r>
            <a:endParaRPr lang="en-US" b="1" dirty="0">
              <a:solidFill>
                <a:srgbClr val="FFFF66"/>
              </a:solidFill>
              <a:effectLst>
                <a:outerShdw blurRad="38100" dist="38100" dir="2700000" algn="tl">
                  <a:srgbClr val="DDDDDD"/>
                </a:outerShdw>
              </a:effectLst>
            </a:endParaRPr>
          </a:p>
        </p:txBody>
      </p:sp>
      <p:graphicFrame>
        <p:nvGraphicFramePr>
          <p:cNvPr id="22530" name="Object 2"/>
          <p:cNvGraphicFramePr>
            <a:graphicFrameLocks noChangeAspect="1"/>
          </p:cNvGraphicFramePr>
          <p:nvPr>
            <p:ph type="clipArt" sz="half" idx="2"/>
          </p:nvPr>
        </p:nvGraphicFramePr>
        <p:xfrm>
          <a:off x="1295400" y="1219200"/>
          <a:ext cx="6934200" cy="4343400"/>
        </p:xfrm>
        <a:graphic>
          <a:graphicData uri="http://schemas.openxmlformats.org/presentationml/2006/ole">
            <p:oleObj spid="_x0000_s22530" name="Image" r:id="rId3" imgW="18006354" imgH="12008472" progId="">
              <p:embed/>
            </p:oleObj>
          </a:graphicData>
        </a:graphic>
      </p:graphicFrame>
      <p:sp>
        <p:nvSpPr>
          <p:cNvPr id="22532" name="Rectangle 4"/>
          <p:cNvSpPr>
            <a:spLocks noChangeArrowheads="1"/>
          </p:cNvSpPr>
          <p:nvPr/>
        </p:nvSpPr>
        <p:spPr bwMode="auto">
          <a:xfrm>
            <a:off x="4419600" y="5029200"/>
            <a:ext cx="914400" cy="914400"/>
          </a:xfrm>
          <a:prstGeom prst="rect">
            <a:avLst/>
          </a:prstGeom>
          <a:noFill/>
          <a:ln w="3175">
            <a:solidFill>
              <a:schemeClr val="hlink"/>
            </a:solidFill>
            <a:miter lim="800000"/>
            <a:headEnd/>
            <a:tailEnd/>
          </a:ln>
        </p:spPr>
        <p:txBody>
          <a:bodyPr wrap="none" anchor="ctr">
            <a:prstTxWarp prst="textNoShape">
              <a:avLst/>
            </a:prstTxWarp>
          </a:bodyPr>
          <a:lstStyle/>
          <a:p>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a:srcRect/>
          <a:stretch>
            <a:fillRect/>
          </a:stretch>
        </p:blipFill>
        <p:spPr bwMode="auto">
          <a:xfrm>
            <a:off x="4500563" y="1412875"/>
            <a:ext cx="4464050" cy="4187825"/>
          </a:xfrm>
          <a:prstGeom prst="rect">
            <a:avLst/>
          </a:prstGeom>
          <a:noFill/>
          <a:ln w="9525">
            <a:noFill/>
            <a:miter lim="800000"/>
            <a:headEnd/>
            <a:tailEnd/>
          </a:ln>
        </p:spPr>
      </p:pic>
      <p:sp>
        <p:nvSpPr>
          <p:cNvPr id="88067" name="Text Box 3"/>
          <p:cNvSpPr txBox="1">
            <a:spLocks noChangeArrowheads="1"/>
          </p:cNvSpPr>
          <p:nvPr/>
        </p:nvSpPr>
        <p:spPr bwMode="auto">
          <a:xfrm>
            <a:off x="1466850" y="2879725"/>
            <a:ext cx="611188" cy="92075"/>
          </a:xfrm>
          <a:prstGeom prst="rect">
            <a:avLst/>
          </a:prstGeom>
          <a:noFill/>
          <a:ln w="3175">
            <a:noFill/>
            <a:miter lim="800000"/>
            <a:headEnd/>
            <a:tailEnd/>
          </a:ln>
        </p:spPr>
        <p:txBody>
          <a:bodyPr vert="eaVert" wrap="none">
            <a:prstTxWarp prst="textNoShape">
              <a:avLst/>
            </a:prstTxWarp>
            <a:spAutoFit/>
          </a:bodyPr>
          <a:lstStyle/>
          <a:p>
            <a:pPr eaLnBrk="1" hangingPunct="1"/>
            <a:endParaRPr lang="zh-CN" altLang="en-US" sz="2800" b="1" i="0"/>
          </a:p>
        </p:txBody>
      </p:sp>
      <p:sp>
        <p:nvSpPr>
          <p:cNvPr id="88068" name="Rectangle 4"/>
          <p:cNvSpPr>
            <a:spLocks noChangeArrowheads="1"/>
          </p:cNvSpPr>
          <p:nvPr/>
        </p:nvSpPr>
        <p:spPr bwMode="auto">
          <a:xfrm>
            <a:off x="360363" y="1268413"/>
            <a:ext cx="4211637" cy="4589462"/>
          </a:xfrm>
          <a:prstGeom prst="rect">
            <a:avLst/>
          </a:prstGeom>
          <a:noFill/>
          <a:ln w="6350">
            <a:noFill/>
            <a:miter lim="800000"/>
            <a:headEnd/>
            <a:tailEnd/>
          </a:ln>
        </p:spPr>
        <p:txBody>
          <a:bodyPr>
            <a:prstTxWarp prst="textNoShape">
              <a:avLst/>
            </a:prstTxWarp>
            <a:spAutoFit/>
          </a:bodyPr>
          <a:lstStyle/>
          <a:p>
            <a:pPr algn="just" eaLnBrk="1" hangingPunct="1">
              <a:tabLst>
                <a:tab pos="1524000" algn="l"/>
              </a:tabLst>
            </a:pPr>
            <a:endParaRPr lang="zh-CN" altLang="en-US" sz="2800" b="1" i="0">
              <a:solidFill>
                <a:srgbClr val="000099"/>
              </a:solidFill>
            </a:endParaRPr>
          </a:p>
          <a:p>
            <a:pPr marL="179388" lvl="1" algn="just" eaLnBrk="1" hangingPunct="1">
              <a:lnSpc>
                <a:spcPct val="105000"/>
              </a:lnSpc>
              <a:spcAft>
                <a:spcPct val="80000"/>
              </a:spcAft>
              <a:buFont typeface="Wingdings" charset="2"/>
              <a:buNone/>
              <a:tabLst>
                <a:tab pos="1524000" algn="l"/>
              </a:tabLst>
            </a:pPr>
            <a:r>
              <a:rPr lang="zh-CN" altLang="en-US" sz="2800" b="1" i="0">
                <a:solidFill>
                  <a:srgbClr val="990000"/>
                </a:solidFill>
                <a:ea typeface="楷体_GB2312" pitchFamily="49" charset="-122"/>
                <a:cs typeface="楷体_GB2312" pitchFamily="49" charset="-122"/>
              </a:rPr>
              <a:t>继发突变</a:t>
            </a:r>
            <a:r>
              <a:rPr lang="zh-CN" altLang="en-US" sz="2800" b="1" i="0">
                <a:solidFill>
                  <a:srgbClr val="FFCC00"/>
                </a:solidFill>
                <a:ea typeface="楷体_GB2312" pitchFamily="49" charset="-122"/>
                <a:cs typeface="楷体_GB2312" pitchFamily="49" charset="-122"/>
              </a:rPr>
              <a:t>是指与</a:t>
            </a:r>
            <a:r>
              <a:rPr lang="en-US" altLang="zh-CN" sz="2800" b="1" i="0">
                <a:solidFill>
                  <a:srgbClr val="FFCC00"/>
                </a:solidFill>
                <a:ea typeface="楷体_GB2312" pitchFamily="49" charset="-122"/>
                <a:cs typeface="楷体_GB2312" pitchFamily="49" charset="-122"/>
              </a:rPr>
              <a:t>A1555G</a:t>
            </a:r>
            <a:r>
              <a:rPr lang="zh-CN" altLang="en-US" sz="2800" b="1" i="0">
                <a:solidFill>
                  <a:srgbClr val="FFCC00"/>
                </a:solidFill>
                <a:ea typeface="楷体_GB2312" pitchFamily="49" charset="-122"/>
                <a:cs typeface="楷体_GB2312" pitchFamily="49" charset="-122"/>
              </a:rPr>
              <a:t>突变存在协同作用，增强表型表达的线粒体基因其他位点的突变。</a:t>
            </a:r>
            <a:endParaRPr lang="zh-CN" altLang="en-US" sz="2400" b="1" i="0">
              <a:solidFill>
                <a:srgbClr val="FFCC00"/>
              </a:solidFill>
              <a:ea typeface="楷体_GB2312" pitchFamily="49" charset="-122"/>
              <a:cs typeface="楷体_GB2312" pitchFamily="49" charset="-122"/>
            </a:endParaRPr>
          </a:p>
          <a:p>
            <a:pPr marL="711200" lvl="2" indent="-352425" algn="l" eaLnBrk="1" hangingPunct="1">
              <a:lnSpc>
                <a:spcPct val="95000"/>
              </a:lnSpc>
              <a:spcAft>
                <a:spcPct val="50000"/>
              </a:spcAft>
              <a:buClr>
                <a:srgbClr val="0000CC"/>
              </a:buClr>
              <a:buFont typeface="Wingdings" charset="2"/>
              <a:buChar char="v"/>
              <a:tabLst>
                <a:tab pos="1524000" algn="l"/>
              </a:tabLst>
            </a:pPr>
            <a:r>
              <a:rPr lang="zh-CN" altLang="en-US" sz="2400" b="1" i="0">
                <a:solidFill>
                  <a:srgbClr val="FFCC00"/>
                </a:solidFill>
                <a:ea typeface="楷体_GB2312" pitchFamily="49" charset="-122"/>
                <a:cs typeface="楷体_GB2312" pitchFamily="49" charset="-122"/>
              </a:rPr>
              <a:t>进化上保守</a:t>
            </a:r>
          </a:p>
          <a:p>
            <a:pPr marL="711200" lvl="2" indent="-352425" algn="l" eaLnBrk="1" hangingPunct="1">
              <a:lnSpc>
                <a:spcPct val="95000"/>
              </a:lnSpc>
              <a:spcAft>
                <a:spcPct val="50000"/>
              </a:spcAft>
              <a:buClr>
                <a:srgbClr val="0000CC"/>
              </a:buClr>
              <a:buFont typeface="Wingdings" charset="2"/>
              <a:buChar char="v"/>
              <a:tabLst>
                <a:tab pos="1524000" algn="l"/>
              </a:tabLst>
            </a:pPr>
            <a:r>
              <a:rPr lang="zh-CN" altLang="en-US" sz="2400" b="1" i="0">
                <a:solidFill>
                  <a:srgbClr val="FFCC00"/>
                </a:solidFill>
                <a:ea typeface="楷体_GB2312" pitchFamily="49" charset="-122"/>
                <a:cs typeface="楷体_GB2312" pitchFamily="49" charset="-122"/>
              </a:rPr>
              <a:t>有结构改变</a:t>
            </a:r>
          </a:p>
          <a:p>
            <a:pPr marL="711200" lvl="2" indent="-352425" algn="l" eaLnBrk="1" hangingPunct="1">
              <a:lnSpc>
                <a:spcPct val="95000"/>
              </a:lnSpc>
              <a:spcAft>
                <a:spcPct val="50000"/>
              </a:spcAft>
              <a:buClr>
                <a:srgbClr val="0000CC"/>
              </a:buClr>
              <a:buFont typeface="Wingdings" charset="2"/>
              <a:buChar char="v"/>
              <a:tabLst>
                <a:tab pos="1524000" algn="l"/>
              </a:tabLst>
            </a:pPr>
            <a:r>
              <a:rPr lang="zh-CN" altLang="en-US" sz="2400" b="1" i="0">
                <a:solidFill>
                  <a:srgbClr val="FFCC00"/>
                </a:solidFill>
                <a:ea typeface="楷体_GB2312" pitchFamily="49" charset="-122"/>
                <a:cs typeface="楷体_GB2312" pitchFamily="49" charset="-122"/>
              </a:rPr>
              <a:t>有功能意义</a:t>
            </a:r>
          </a:p>
          <a:p>
            <a:pPr marL="711200" lvl="2" indent="-352425" algn="l" eaLnBrk="1" hangingPunct="1">
              <a:lnSpc>
                <a:spcPct val="95000"/>
              </a:lnSpc>
              <a:spcAft>
                <a:spcPct val="50000"/>
              </a:spcAft>
              <a:buClr>
                <a:srgbClr val="0000CC"/>
              </a:buClr>
              <a:buFont typeface="Wingdings" charset="2"/>
              <a:buChar char="v"/>
              <a:tabLst>
                <a:tab pos="1524000" algn="l"/>
              </a:tabLst>
            </a:pPr>
            <a:r>
              <a:rPr lang="zh-CN" altLang="en-US" sz="2400" b="1" i="0">
                <a:solidFill>
                  <a:srgbClr val="FFCC00"/>
                </a:solidFill>
                <a:ea typeface="楷体_GB2312" pitchFamily="49" charset="-122"/>
                <a:cs typeface="楷体_GB2312" pitchFamily="49" charset="-122"/>
              </a:rPr>
              <a:t>本身不足以造成耳聋</a:t>
            </a:r>
          </a:p>
        </p:txBody>
      </p:sp>
      <p:sp>
        <p:nvSpPr>
          <p:cNvPr id="88069" name="Rectangle 5"/>
          <p:cNvSpPr>
            <a:spLocks noGrp="1" noChangeArrowheads="1"/>
          </p:cNvSpPr>
          <p:nvPr>
            <p:ph type="title"/>
          </p:nvPr>
        </p:nvSpPr>
        <p:spPr>
          <a:xfrm>
            <a:off x="971550" y="188913"/>
            <a:ext cx="7920038" cy="576262"/>
          </a:xfrm>
          <a:noFill/>
        </p:spPr>
        <p:txBody>
          <a:bodyPr/>
          <a:lstStyle/>
          <a:p>
            <a:pPr eaLnBrk="1" hangingPunct="1"/>
            <a:r>
              <a:rPr lang="zh-CN" altLang="en-US" sz="2800" i="1">
                <a:solidFill>
                  <a:srgbClr val="FFCC00"/>
                </a:solidFill>
                <a:ea typeface="宋体" charset="-122"/>
                <a:cs typeface="宋体" charset="-122"/>
              </a:rPr>
              <a:t>线粒体基因继发突变可增强</a:t>
            </a:r>
            <a:r>
              <a:rPr lang="en-US" altLang="zh-CN" sz="2800" i="1">
                <a:solidFill>
                  <a:srgbClr val="FFCC00"/>
                </a:solidFill>
                <a:ea typeface="宋体" charset="-122"/>
                <a:cs typeface="宋体" charset="-122"/>
              </a:rPr>
              <a:t>A1555G</a:t>
            </a:r>
            <a:br>
              <a:rPr lang="en-US" altLang="zh-CN" sz="2800" i="1">
                <a:solidFill>
                  <a:srgbClr val="FFCC00"/>
                </a:solidFill>
                <a:ea typeface="宋体" charset="-122"/>
                <a:cs typeface="宋体" charset="-122"/>
              </a:rPr>
            </a:br>
            <a:r>
              <a:rPr lang="zh-CN" altLang="en-US" sz="2800" i="1">
                <a:solidFill>
                  <a:srgbClr val="FFCC00"/>
                </a:solidFill>
                <a:ea typeface="宋体" charset="-122"/>
                <a:cs typeface="宋体" charset="-122"/>
              </a:rPr>
              <a:t>突变相关的耳聋表型表达</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755650" y="4506913"/>
            <a:ext cx="7993063" cy="1370012"/>
          </a:xfrm>
          <a:prstGeom prst="rect">
            <a:avLst/>
          </a:prstGeom>
          <a:noFill/>
          <a:ln w="6350">
            <a:noFill/>
            <a:miter lim="800000"/>
            <a:headEnd/>
            <a:tailEnd/>
          </a:ln>
        </p:spPr>
        <p:txBody>
          <a:bodyPr>
            <a:prstTxWarp prst="textNoShape">
              <a:avLst/>
            </a:prstTxWarp>
            <a:spAutoFit/>
          </a:bodyPr>
          <a:lstStyle/>
          <a:p>
            <a:pPr marL="365125" indent="-365125" algn="l" eaLnBrk="1" hangingPunct="1">
              <a:spcAft>
                <a:spcPct val="50000"/>
              </a:spcAft>
              <a:buClr>
                <a:srgbClr val="000099"/>
              </a:buClr>
              <a:buFont typeface="Wingdings" charset="2"/>
              <a:buChar char="v"/>
            </a:pPr>
            <a:r>
              <a:rPr lang="zh-CN" altLang="en-US" sz="2400" b="1" i="0">
                <a:solidFill>
                  <a:schemeClr val="bg1"/>
                </a:solidFill>
                <a:ea typeface="楷体_GB2312" pitchFamily="49" charset="-122"/>
                <a:cs typeface="楷体_GB2312" pitchFamily="49" charset="-122"/>
              </a:rPr>
              <a:t>浙江省人群耳聋家系中单体型</a:t>
            </a:r>
            <a:r>
              <a:rPr lang="en-US" altLang="zh-CN" sz="2400" b="1" i="0">
                <a:solidFill>
                  <a:schemeClr val="bg1"/>
                </a:solidFill>
                <a:ea typeface="楷体_GB2312" pitchFamily="49" charset="-122"/>
                <a:cs typeface="楷体_GB2312" pitchFamily="49" charset="-122"/>
              </a:rPr>
              <a:t>D</a:t>
            </a:r>
            <a:r>
              <a:rPr lang="zh-CN" altLang="en-US" sz="2400" b="1" i="0">
                <a:solidFill>
                  <a:schemeClr val="bg1"/>
                </a:solidFill>
                <a:ea typeface="楷体_GB2312" pitchFamily="49" charset="-122"/>
                <a:cs typeface="楷体_GB2312" pitchFamily="49" charset="-122"/>
              </a:rPr>
              <a:t>为主要单体型</a:t>
            </a:r>
          </a:p>
          <a:p>
            <a:pPr marL="365125" indent="-365125" algn="l" eaLnBrk="1" hangingPunct="1">
              <a:spcAft>
                <a:spcPct val="50000"/>
              </a:spcAft>
              <a:buClr>
                <a:srgbClr val="000099"/>
              </a:buClr>
              <a:buFont typeface="Wingdings" charset="2"/>
              <a:buChar char="v"/>
            </a:pPr>
            <a:r>
              <a:rPr lang="zh-CN" altLang="en-US" sz="2400" b="1" i="0">
                <a:solidFill>
                  <a:schemeClr val="bg1"/>
                </a:solidFill>
                <a:ea typeface="楷体_GB2312" pitchFamily="49" charset="-122"/>
                <a:cs typeface="楷体_GB2312" pitchFamily="49" charset="-122"/>
              </a:rPr>
              <a:t>线粒体单体型</a:t>
            </a:r>
            <a:r>
              <a:rPr lang="en-US" altLang="zh-CN" sz="2400" b="1" i="0">
                <a:solidFill>
                  <a:schemeClr val="bg1"/>
                </a:solidFill>
                <a:ea typeface="楷体_GB2312" pitchFamily="49" charset="-122"/>
                <a:cs typeface="楷体_GB2312" pitchFamily="49" charset="-122"/>
              </a:rPr>
              <a:t>B</a:t>
            </a:r>
            <a:r>
              <a:rPr lang="zh-CN" altLang="en-US" sz="2400" b="1" i="0">
                <a:solidFill>
                  <a:schemeClr val="bg1"/>
                </a:solidFill>
                <a:ea typeface="楷体_GB2312" pitchFamily="49" charset="-122"/>
                <a:cs typeface="楷体_GB2312" pitchFamily="49" charset="-122"/>
              </a:rPr>
              <a:t>和</a:t>
            </a:r>
            <a:r>
              <a:rPr lang="en-US" altLang="zh-CN" sz="2400" b="1" i="0">
                <a:solidFill>
                  <a:schemeClr val="bg1"/>
                </a:solidFill>
                <a:ea typeface="楷体_GB2312" pitchFamily="49" charset="-122"/>
                <a:cs typeface="楷体_GB2312" pitchFamily="49" charset="-122"/>
              </a:rPr>
              <a:t>C</a:t>
            </a:r>
            <a:r>
              <a:rPr lang="zh-CN" altLang="en-US" sz="2400" b="1" i="0">
                <a:solidFill>
                  <a:schemeClr val="bg1"/>
                </a:solidFill>
                <a:ea typeface="楷体_GB2312" pitchFamily="49" charset="-122"/>
                <a:cs typeface="楷体_GB2312" pitchFamily="49" charset="-122"/>
              </a:rPr>
              <a:t>能增强线粒体</a:t>
            </a:r>
            <a:r>
              <a:rPr lang="en-US" altLang="zh-CN" sz="2400" b="1" i="0">
                <a:solidFill>
                  <a:schemeClr val="bg1"/>
                </a:solidFill>
                <a:ea typeface="楷体_GB2312" pitchFamily="49" charset="-122"/>
                <a:cs typeface="楷体_GB2312" pitchFamily="49" charset="-122"/>
              </a:rPr>
              <a:t>A1555G</a:t>
            </a:r>
            <a:r>
              <a:rPr lang="zh-CN" altLang="en-US" sz="2400" b="1" i="0">
                <a:solidFill>
                  <a:schemeClr val="bg1"/>
                </a:solidFill>
                <a:ea typeface="楷体_GB2312" pitchFamily="49" charset="-122"/>
                <a:cs typeface="楷体_GB2312" pitchFamily="49" charset="-122"/>
              </a:rPr>
              <a:t>突变相关耳聋的外显率</a:t>
            </a:r>
            <a:endParaRPr lang="zh-CN" altLang="en-US" sz="2400" b="1">
              <a:solidFill>
                <a:schemeClr val="bg1"/>
              </a:solidFill>
              <a:ea typeface="楷体_GB2312" pitchFamily="49" charset="-122"/>
              <a:cs typeface="楷体_GB2312" pitchFamily="49" charset="-122"/>
            </a:endParaRPr>
          </a:p>
        </p:txBody>
      </p:sp>
      <p:sp>
        <p:nvSpPr>
          <p:cNvPr id="90115" name="Text Box 3"/>
          <p:cNvSpPr txBox="1">
            <a:spLocks noChangeArrowheads="1"/>
          </p:cNvSpPr>
          <p:nvPr/>
        </p:nvSpPr>
        <p:spPr bwMode="auto">
          <a:xfrm>
            <a:off x="539750" y="1268413"/>
            <a:ext cx="8064500" cy="519112"/>
          </a:xfrm>
          <a:prstGeom prst="rect">
            <a:avLst/>
          </a:prstGeom>
          <a:noFill/>
          <a:ln w="6350">
            <a:noFill/>
            <a:miter lim="800000"/>
            <a:headEnd/>
            <a:tailEnd/>
          </a:ln>
        </p:spPr>
        <p:txBody>
          <a:bodyPr>
            <a:prstTxWarp prst="textNoShape">
              <a:avLst/>
            </a:prstTxWarp>
            <a:spAutoFit/>
          </a:bodyPr>
          <a:lstStyle/>
          <a:p>
            <a:pPr algn="l" eaLnBrk="1" hangingPunct="1">
              <a:spcBef>
                <a:spcPct val="50000"/>
              </a:spcBef>
            </a:pPr>
            <a:r>
              <a:rPr lang="en-US" altLang="zh-CN" sz="2800" b="1" i="0">
                <a:solidFill>
                  <a:srgbClr val="990000"/>
                </a:solidFill>
                <a:ea typeface="楷体_GB2312" pitchFamily="49" charset="-122"/>
                <a:cs typeface="楷体_GB2312" pitchFamily="49" charset="-122"/>
              </a:rPr>
              <a:t>69</a:t>
            </a:r>
            <a:r>
              <a:rPr lang="zh-CN" altLang="en-US" sz="2800" b="1" i="0">
                <a:solidFill>
                  <a:srgbClr val="FFCC00"/>
                </a:solidFill>
                <a:ea typeface="楷体_GB2312" pitchFamily="49" charset="-122"/>
                <a:cs typeface="楷体_GB2312" pitchFamily="49" charset="-122"/>
              </a:rPr>
              <a:t>例携带</a:t>
            </a:r>
            <a:r>
              <a:rPr lang="en-US" altLang="zh-CN" sz="2800" b="1" i="0">
                <a:solidFill>
                  <a:srgbClr val="FFCC00"/>
                </a:solidFill>
                <a:ea typeface="楷体_GB2312" pitchFamily="49" charset="-122"/>
                <a:cs typeface="楷体_GB2312" pitchFamily="49" charset="-122"/>
              </a:rPr>
              <a:t>A1555G</a:t>
            </a:r>
            <a:r>
              <a:rPr lang="zh-CN" altLang="en-US" sz="2800" b="1" i="0">
                <a:solidFill>
                  <a:srgbClr val="FFCC00"/>
                </a:solidFill>
                <a:ea typeface="楷体_GB2312" pitchFamily="49" charset="-122"/>
                <a:cs typeface="楷体_GB2312" pitchFamily="49" charset="-122"/>
              </a:rPr>
              <a:t>突变耳聋家系单体型分析</a:t>
            </a:r>
          </a:p>
        </p:txBody>
      </p:sp>
      <p:pic>
        <p:nvPicPr>
          <p:cNvPr id="90116" name="Picture 4"/>
          <p:cNvPicPr>
            <a:picLocks noChangeAspect="1" noChangeArrowheads="1"/>
          </p:cNvPicPr>
          <p:nvPr/>
        </p:nvPicPr>
        <p:blipFill>
          <a:blip r:embed="rId3"/>
          <a:srcRect/>
          <a:stretch>
            <a:fillRect/>
          </a:stretch>
        </p:blipFill>
        <p:spPr bwMode="auto">
          <a:xfrm>
            <a:off x="468313" y="2146300"/>
            <a:ext cx="7993062" cy="1930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611188" y="5084763"/>
            <a:ext cx="8424862" cy="946150"/>
          </a:xfrm>
          <a:prstGeom prst="rect">
            <a:avLst/>
          </a:prstGeom>
          <a:noFill/>
          <a:ln w="6350">
            <a:noFill/>
            <a:miter lim="800000"/>
            <a:headEnd/>
            <a:tailEnd/>
          </a:ln>
        </p:spPr>
        <p:txBody>
          <a:bodyPr>
            <a:prstTxWarp prst="textNoShape">
              <a:avLst/>
            </a:prstTxWarp>
            <a:spAutoFit/>
          </a:bodyPr>
          <a:lstStyle/>
          <a:p>
            <a:pPr algn="l" eaLnBrk="1" hangingPunct="1">
              <a:spcBef>
                <a:spcPct val="50000"/>
              </a:spcBef>
            </a:pPr>
            <a:r>
              <a:rPr lang="zh-CN" altLang="en-US" sz="2800" b="1" i="0">
                <a:solidFill>
                  <a:schemeClr val="bg1"/>
                </a:solidFill>
                <a:ea typeface="楷体_GB2312" pitchFamily="49" charset="-122"/>
                <a:cs typeface="楷体_GB2312" pitchFamily="49" charset="-122"/>
              </a:rPr>
              <a:t>线粒体</a:t>
            </a:r>
            <a:r>
              <a:rPr lang="en-US" altLang="zh-CN" sz="2800" b="1" i="0">
                <a:solidFill>
                  <a:schemeClr val="bg1"/>
                </a:solidFill>
                <a:ea typeface="楷体_GB2312" pitchFamily="49" charset="-122"/>
                <a:cs typeface="楷体_GB2312" pitchFamily="49" charset="-122"/>
              </a:rPr>
              <a:t>DNA</a:t>
            </a:r>
            <a:r>
              <a:rPr lang="zh-CN" altLang="en-US" sz="2800" b="1" i="0">
                <a:solidFill>
                  <a:schemeClr val="bg1"/>
                </a:solidFill>
                <a:ea typeface="楷体_GB2312" pitchFamily="49" charset="-122"/>
                <a:cs typeface="楷体_GB2312" pitchFamily="49" charset="-122"/>
              </a:rPr>
              <a:t>继发突变加重耳聋原发突变位点</a:t>
            </a:r>
            <a:r>
              <a:rPr lang="en-US" altLang="zh-CN" sz="2800" b="1" i="0">
                <a:solidFill>
                  <a:schemeClr val="bg1"/>
                </a:solidFill>
                <a:ea typeface="楷体_GB2312" pitchFamily="49" charset="-122"/>
                <a:cs typeface="楷体_GB2312" pitchFamily="49" charset="-122"/>
              </a:rPr>
              <a:t>A1555G </a:t>
            </a:r>
            <a:r>
              <a:rPr lang="zh-CN" altLang="en-US" sz="2800" b="1" i="0">
                <a:solidFill>
                  <a:schemeClr val="bg1"/>
                </a:solidFill>
                <a:ea typeface="楷体_GB2312" pitchFamily="49" charset="-122"/>
                <a:cs typeface="楷体_GB2312" pitchFamily="49" charset="-122"/>
              </a:rPr>
              <a:t>的致病性。</a:t>
            </a:r>
            <a:endParaRPr lang="en-US" altLang="zh-CN" sz="2800" b="1" i="0">
              <a:solidFill>
                <a:schemeClr val="bg1"/>
              </a:solidFill>
              <a:ea typeface="楷体_GB2312" pitchFamily="49" charset="-122"/>
              <a:cs typeface="楷体_GB2312" pitchFamily="49" charset="-122"/>
            </a:endParaRPr>
          </a:p>
        </p:txBody>
      </p:sp>
      <p:sp>
        <p:nvSpPr>
          <p:cNvPr id="92163" name="Rectangle 3"/>
          <p:cNvSpPr>
            <a:spLocks noChangeArrowheads="1"/>
          </p:cNvSpPr>
          <p:nvPr/>
        </p:nvSpPr>
        <p:spPr bwMode="auto">
          <a:xfrm>
            <a:off x="2339975" y="260350"/>
            <a:ext cx="4865688" cy="519113"/>
          </a:xfrm>
          <a:prstGeom prst="rect">
            <a:avLst/>
          </a:prstGeom>
          <a:noFill/>
          <a:ln w="6350">
            <a:noFill/>
            <a:miter lim="800000"/>
            <a:headEnd/>
            <a:tailEnd/>
          </a:ln>
        </p:spPr>
        <p:txBody>
          <a:bodyPr>
            <a:prstTxWarp prst="textNoShape">
              <a:avLst/>
            </a:prstTxWarp>
            <a:spAutoFit/>
          </a:bodyPr>
          <a:lstStyle/>
          <a:p>
            <a:pPr eaLnBrk="1" hangingPunct="1"/>
            <a:r>
              <a:rPr lang="en-US" altLang="zh-CN" sz="2800" b="1" i="0">
                <a:solidFill>
                  <a:srgbClr val="FFCC00"/>
                </a:solidFill>
              </a:rPr>
              <a:t>9</a:t>
            </a:r>
            <a:r>
              <a:rPr lang="zh-CN" altLang="en-US" sz="2800" b="1" i="0">
                <a:solidFill>
                  <a:srgbClr val="FFCC00"/>
                </a:solidFill>
              </a:rPr>
              <a:t>个线粒体</a:t>
            </a:r>
            <a:r>
              <a:rPr lang="en-US" altLang="zh-CN" sz="2800" b="1" i="0">
                <a:solidFill>
                  <a:srgbClr val="FFCC00"/>
                </a:solidFill>
              </a:rPr>
              <a:t>DNA</a:t>
            </a:r>
            <a:r>
              <a:rPr lang="zh-CN" altLang="en-US" sz="2800" b="1" i="0">
                <a:solidFill>
                  <a:srgbClr val="FFCC00"/>
                </a:solidFill>
              </a:rPr>
              <a:t>继发突变</a:t>
            </a:r>
            <a:endParaRPr lang="en-US" altLang="zh-CN" sz="2800" b="1" i="0">
              <a:solidFill>
                <a:srgbClr val="FFCC00"/>
              </a:solidFill>
            </a:endParaRPr>
          </a:p>
        </p:txBody>
      </p:sp>
      <p:pic>
        <p:nvPicPr>
          <p:cNvPr id="92164" name="Picture 4"/>
          <p:cNvPicPr>
            <a:picLocks noChangeAspect="1" noChangeArrowheads="1"/>
          </p:cNvPicPr>
          <p:nvPr/>
        </p:nvPicPr>
        <p:blipFill>
          <a:blip r:embed="rId3"/>
          <a:srcRect/>
          <a:stretch>
            <a:fillRect/>
          </a:stretch>
        </p:blipFill>
        <p:spPr bwMode="auto">
          <a:xfrm>
            <a:off x="900113" y="1455738"/>
            <a:ext cx="7324725" cy="3486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517525"/>
            <a:ext cx="8148638" cy="838200"/>
          </a:xfrm>
          <a:noFill/>
        </p:spPr>
        <p:txBody>
          <a:bodyPr/>
          <a:lstStyle/>
          <a:p>
            <a:pPr marL="365125" indent="-365125" eaLnBrk="1" hangingPunct="1"/>
            <a:r>
              <a:rPr lang="zh-CN" altLang="en-US" sz="3200" i="1">
                <a:solidFill>
                  <a:srgbClr val="FFCC00"/>
                </a:solidFill>
                <a:ea typeface="宋体" charset="-122"/>
                <a:cs typeface="宋体" charset="-122"/>
              </a:rPr>
              <a:t>母系遗传药物性耳聋的分子致病机制</a:t>
            </a:r>
          </a:p>
        </p:txBody>
      </p:sp>
      <p:pic>
        <p:nvPicPr>
          <p:cNvPr id="94211" name="Picture 3" descr="机制"/>
          <p:cNvPicPr>
            <a:picLocks noChangeAspect="1" noChangeArrowheads="1"/>
          </p:cNvPicPr>
          <p:nvPr/>
        </p:nvPicPr>
        <p:blipFill>
          <a:blip r:embed="rId3"/>
          <a:srcRect/>
          <a:stretch>
            <a:fillRect/>
          </a:stretch>
        </p:blipFill>
        <p:spPr bwMode="auto">
          <a:xfrm>
            <a:off x="0" y="1341438"/>
            <a:ext cx="9144000" cy="5108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1042988" y="260350"/>
            <a:ext cx="7956550" cy="519113"/>
          </a:xfrm>
          <a:prstGeom prst="rect">
            <a:avLst/>
          </a:prstGeom>
          <a:noFill/>
          <a:ln w="6350">
            <a:noFill/>
            <a:miter lim="800000"/>
            <a:headEnd/>
            <a:tailEnd/>
          </a:ln>
        </p:spPr>
        <p:txBody>
          <a:bodyPr>
            <a:prstTxWarp prst="textNoShape">
              <a:avLst/>
            </a:prstTxWarp>
            <a:spAutoFit/>
          </a:bodyPr>
          <a:lstStyle/>
          <a:p>
            <a:pPr algn="l" eaLnBrk="1" hangingPunct="1">
              <a:spcBef>
                <a:spcPct val="50000"/>
              </a:spcBef>
            </a:pPr>
            <a:r>
              <a:rPr lang="zh-CN" altLang="en-US" sz="2800" b="1" i="0">
                <a:solidFill>
                  <a:srgbClr val="FFCC00"/>
                </a:solidFill>
              </a:rPr>
              <a:t>提出了中国人群药物性耳聋的干预策略</a:t>
            </a:r>
            <a:endParaRPr lang="en-US" altLang="zh-CN" sz="2800" b="1" i="0">
              <a:solidFill>
                <a:srgbClr val="FFCC00"/>
              </a:solidFill>
            </a:endParaRPr>
          </a:p>
        </p:txBody>
      </p:sp>
      <p:pic>
        <p:nvPicPr>
          <p:cNvPr id="96259" name="Picture 3" descr="SSM12538"/>
          <p:cNvPicPr>
            <a:picLocks noChangeAspect="1" noChangeArrowheads="1"/>
          </p:cNvPicPr>
          <p:nvPr/>
        </p:nvPicPr>
        <p:blipFill>
          <a:blip r:embed="rId3"/>
          <a:srcRect/>
          <a:stretch>
            <a:fillRect/>
          </a:stretch>
        </p:blipFill>
        <p:spPr bwMode="auto">
          <a:xfrm>
            <a:off x="6156325" y="5157788"/>
            <a:ext cx="1439863" cy="1079500"/>
          </a:xfrm>
          <a:prstGeom prst="rect">
            <a:avLst/>
          </a:prstGeom>
          <a:noFill/>
          <a:ln w="9525">
            <a:noFill/>
            <a:miter lim="800000"/>
            <a:headEnd/>
            <a:tailEnd/>
          </a:ln>
        </p:spPr>
      </p:pic>
      <p:pic>
        <p:nvPicPr>
          <p:cNvPr id="96260" name="Picture 4" descr="SSM12537"/>
          <p:cNvPicPr>
            <a:picLocks noChangeAspect="1" noChangeArrowheads="1"/>
          </p:cNvPicPr>
          <p:nvPr/>
        </p:nvPicPr>
        <p:blipFill>
          <a:blip r:embed="rId4"/>
          <a:srcRect/>
          <a:stretch>
            <a:fillRect/>
          </a:stretch>
        </p:blipFill>
        <p:spPr bwMode="auto">
          <a:xfrm>
            <a:off x="6227763" y="1341438"/>
            <a:ext cx="1441450" cy="1081087"/>
          </a:xfrm>
          <a:prstGeom prst="rect">
            <a:avLst/>
          </a:prstGeom>
          <a:noFill/>
          <a:ln w="9525">
            <a:noFill/>
            <a:miter lim="800000"/>
            <a:headEnd/>
            <a:tailEnd/>
          </a:ln>
        </p:spPr>
      </p:pic>
      <p:pic>
        <p:nvPicPr>
          <p:cNvPr id="96261" name="Picture 5" descr="图片2"/>
          <p:cNvPicPr>
            <a:picLocks noChangeAspect="1" noChangeArrowheads="1"/>
          </p:cNvPicPr>
          <p:nvPr/>
        </p:nvPicPr>
        <p:blipFill>
          <a:blip r:embed="rId5"/>
          <a:srcRect/>
          <a:stretch>
            <a:fillRect/>
          </a:stretch>
        </p:blipFill>
        <p:spPr bwMode="auto">
          <a:xfrm>
            <a:off x="762000" y="1295400"/>
            <a:ext cx="7632700" cy="49228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98306" name="Group 2"/>
          <p:cNvGrpSpPr>
            <a:grpSpLocks/>
          </p:cNvGrpSpPr>
          <p:nvPr/>
        </p:nvGrpSpPr>
        <p:grpSpPr bwMode="auto">
          <a:xfrm>
            <a:off x="381000" y="1219200"/>
            <a:ext cx="8066088" cy="4968875"/>
            <a:chOff x="249" y="754"/>
            <a:chExt cx="5081" cy="3130"/>
          </a:xfrm>
        </p:grpSpPr>
        <p:pic>
          <p:nvPicPr>
            <p:cNvPr id="98308" name="Picture 3" descr="img002"/>
            <p:cNvPicPr>
              <a:picLocks noChangeAspect="1" noChangeArrowheads="1"/>
            </p:cNvPicPr>
            <p:nvPr/>
          </p:nvPicPr>
          <p:blipFill>
            <a:blip r:embed="rId3"/>
            <a:srcRect/>
            <a:stretch>
              <a:fillRect/>
            </a:stretch>
          </p:blipFill>
          <p:spPr bwMode="auto">
            <a:xfrm>
              <a:off x="793" y="2232"/>
              <a:ext cx="2450" cy="1652"/>
            </a:xfrm>
            <a:prstGeom prst="rect">
              <a:avLst/>
            </a:prstGeom>
            <a:noFill/>
            <a:ln w="9525">
              <a:noFill/>
              <a:miter lim="800000"/>
              <a:headEnd/>
              <a:tailEnd/>
            </a:ln>
          </p:spPr>
        </p:pic>
        <p:sp>
          <p:nvSpPr>
            <p:cNvPr id="98309" name="Text Box 4"/>
            <p:cNvSpPr txBox="1">
              <a:spLocks noChangeArrowheads="1"/>
            </p:cNvSpPr>
            <p:nvPr/>
          </p:nvSpPr>
          <p:spPr bwMode="auto">
            <a:xfrm>
              <a:off x="249" y="845"/>
              <a:ext cx="3220" cy="1162"/>
            </a:xfrm>
            <a:prstGeom prst="rect">
              <a:avLst/>
            </a:prstGeom>
            <a:noFill/>
            <a:ln w="12700" cap="sq">
              <a:noFill/>
              <a:miter lim="800000"/>
              <a:headEnd type="none" w="sm" len="sm"/>
              <a:tailEnd type="none" w="sm" len="sm"/>
            </a:ln>
          </p:spPr>
          <p:txBody>
            <a:bodyPr>
              <a:prstTxWarp prst="textNoShape">
                <a:avLst/>
              </a:prstTxWarp>
              <a:spAutoFit/>
            </a:bodyPr>
            <a:lstStyle/>
            <a:p>
              <a:pPr algn="l" eaLnBrk="1" hangingPunct="1">
                <a:lnSpc>
                  <a:spcPct val="120000"/>
                </a:lnSpc>
              </a:pPr>
              <a:r>
                <a:rPr lang="zh-CN" altLang="en-US" sz="2400" b="1" i="0">
                  <a:solidFill>
                    <a:schemeClr val="bg1"/>
                  </a:solidFill>
                  <a:ea typeface="楷体_GB2312" pitchFamily="49" charset="-122"/>
                  <a:cs typeface="楷体_GB2312" pitchFamily="49" charset="-122"/>
                </a:rPr>
                <a:t>在高危人群和易感人群中开展线粒体基因突变筛查，并建立基因档案，是减少母系遗传药物性耳聋发生率的有效措施</a:t>
              </a:r>
            </a:p>
          </p:txBody>
        </p:sp>
        <p:grpSp>
          <p:nvGrpSpPr>
            <p:cNvPr id="98310" name="Group 5"/>
            <p:cNvGrpSpPr>
              <a:grpSpLocks/>
            </p:cNvGrpSpPr>
            <p:nvPr/>
          </p:nvGrpSpPr>
          <p:grpSpPr bwMode="auto">
            <a:xfrm>
              <a:off x="3606" y="754"/>
              <a:ext cx="1724" cy="3084"/>
              <a:chOff x="3878" y="845"/>
              <a:chExt cx="1225" cy="3039"/>
            </a:xfrm>
          </p:grpSpPr>
          <p:pic>
            <p:nvPicPr>
              <p:cNvPr id="98311" name="Picture 6"/>
              <p:cNvPicPr>
                <a:picLocks noChangeAspect="1" noChangeArrowheads="1"/>
              </p:cNvPicPr>
              <p:nvPr/>
            </p:nvPicPr>
            <p:blipFill>
              <a:blip r:embed="rId4"/>
              <a:srcRect/>
              <a:stretch>
                <a:fillRect/>
              </a:stretch>
            </p:blipFill>
            <p:spPr bwMode="auto">
              <a:xfrm>
                <a:off x="3878" y="845"/>
                <a:ext cx="1225" cy="719"/>
              </a:xfrm>
              <a:prstGeom prst="rect">
                <a:avLst/>
              </a:prstGeom>
              <a:noFill/>
              <a:ln w="9525">
                <a:noFill/>
                <a:miter lim="800000"/>
                <a:headEnd/>
                <a:tailEnd/>
              </a:ln>
            </p:spPr>
          </p:pic>
          <p:pic>
            <p:nvPicPr>
              <p:cNvPr id="98312" name="Picture 7"/>
              <p:cNvPicPr>
                <a:picLocks noChangeAspect="1" noChangeArrowheads="1"/>
              </p:cNvPicPr>
              <p:nvPr/>
            </p:nvPicPr>
            <p:blipFill>
              <a:blip r:embed="rId5"/>
              <a:srcRect/>
              <a:stretch>
                <a:fillRect/>
              </a:stretch>
            </p:blipFill>
            <p:spPr bwMode="auto">
              <a:xfrm>
                <a:off x="3923" y="1616"/>
                <a:ext cx="1179" cy="791"/>
              </a:xfrm>
              <a:prstGeom prst="rect">
                <a:avLst/>
              </a:prstGeom>
              <a:noFill/>
              <a:ln w="9525">
                <a:noFill/>
                <a:miter lim="800000"/>
                <a:headEnd/>
                <a:tailEnd/>
              </a:ln>
            </p:spPr>
          </p:pic>
          <p:pic>
            <p:nvPicPr>
              <p:cNvPr id="98313" name="Picture 8"/>
              <p:cNvPicPr>
                <a:picLocks noChangeAspect="1" noChangeArrowheads="1"/>
              </p:cNvPicPr>
              <p:nvPr/>
            </p:nvPicPr>
            <p:blipFill>
              <a:blip r:embed="rId6"/>
              <a:srcRect/>
              <a:stretch>
                <a:fillRect/>
              </a:stretch>
            </p:blipFill>
            <p:spPr bwMode="auto">
              <a:xfrm>
                <a:off x="3957" y="2523"/>
                <a:ext cx="1134" cy="665"/>
              </a:xfrm>
              <a:prstGeom prst="rect">
                <a:avLst/>
              </a:prstGeom>
              <a:noFill/>
              <a:ln w="9525">
                <a:noFill/>
                <a:miter lim="800000"/>
                <a:headEnd/>
                <a:tailEnd/>
              </a:ln>
            </p:spPr>
          </p:pic>
          <p:pic>
            <p:nvPicPr>
              <p:cNvPr id="98314" name="Picture 9"/>
              <p:cNvPicPr>
                <a:picLocks noChangeAspect="1" noChangeArrowheads="1"/>
              </p:cNvPicPr>
              <p:nvPr/>
            </p:nvPicPr>
            <p:blipFill>
              <a:blip r:embed="rId7"/>
              <a:srcRect/>
              <a:stretch>
                <a:fillRect/>
              </a:stretch>
            </p:blipFill>
            <p:spPr bwMode="auto">
              <a:xfrm>
                <a:off x="3990" y="3208"/>
                <a:ext cx="1043" cy="676"/>
              </a:xfrm>
              <a:prstGeom prst="rect">
                <a:avLst/>
              </a:prstGeom>
              <a:noFill/>
              <a:ln w="9525">
                <a:noFill/>
                <a:miter lim="800000"/>
                <a:headEnd/>
                <a:tailEnd/>
              </a:ln>
            </p:spPr>
          </p:pic>
        </p:grpSp>
      </p:grpSp>
      <p:sp>
        <p:nvSpPr>
          <p:cNvPr id="98307" name="Rectangle 10"/>
          <p:cNvSpPr>
            <a:spLocks noChangeArrowheads="1"/>
          </p:cNvSpPr>
          <p:nvPr/>
        </p:nvSpPr>
        <p:spPr bwMode="auto">
          <a:xfrm>
            <a:off x="971550" y="0"/>
            <a:ext cx="7772400" cy="1143000"/>
          </a:xfrm>
          <a:prstGeom prst="rect">
            <a:avLst/>
          </a:prstGeom>
          <a:noFill/>
          <a:ln w="9525">
            <a:noFill/>
            <a:miter lim="800000"/>
            <a:headEnd/>
            <a:tailEnd/>
          </a:ln>
        </p:spPr>
        <p:txBody>
          <a:bodyPr anchor="ctr">
            <a:prstTxWarp prst="textNoShape">
              <a:avLst/>
            </a:prstTxWarp>
          </a:bodyPr>
          <a:lstStyle/>
          <a:p>
            <a:pPr eaLnBrk="1" hangingPunct="1"/>
            <a:r>
              <a:rPr lang="zh-CN" altLang="en-US" sz="2800">
                <a:solidFill>
                  <a:srgbClr val="FFCC00"/>
                </a:solidFill>
                <a:latin typeface="Tahoma" charset="0"/>
              </a:rPr>
              <a:t>基因筛查可预防药物性耳聋的发生</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2066" name="Rectangle 2"/>
          <p:cNvSpPr>
            <a:spLocks noGrp="1" noChangeArrowheads="1"/>
          </p:cNvSpPr>
          <p:nvPr>
            <p:ph type="body" idx="1"/>
          </p:nvPr>
        </p:nvSpPr>
        <p:spPr>
          <a:xfrm>
            <a:off x="457200" y="990600"/>
            <a:ext cx="7964488" cy="4743450"/>
          </a:xfrm>
        </p:spPr>
        <p:txBody>
          <a:bodyPr/>
          <a:lstStyle/>
          <a:p>
            <a:pPr algn="just" eaLnBrk="1" hangingPunct="1">
              <a:lnSpc>
                <a:spcPct val="105000"/>
              </a:lnSpc>
              <a:buClr>
                <a:srgbClr val="000099"/>
              </a:buClr>
              <a:buFont typeface="Wingdings" charset="2"/>
              <a:buChar char="v"/>
              <a:defRPr/>
            </a:pPr>
            <a:r>
              <a:rPr lang="zh-CN" altLang="en-US" sz="2400" b="1">
                <a:latin typeface="Times New Roman" charset="0"/>
                <a:ea typeface="楷体_GB2312" pitchFamily="49" charset="-122"/>
                <a:cs typeface="楷体_GB2312" pitchFamily="49" charset="-122"/>
              </a:rPr>
              <a:t>已使</a:t>
            </a:r>
            <a:r>
              <a:rPr lang="zh-CN" altLang="en-US" sz="2400" b="1">
                <a:solidFill>
                  <a:srgbClr val="990000"/>
                </a:solidFill>
                <a:latin typeface="Times New Roman" charset="0"/>
                <a:ea typeface="楷体_GB2312" pitchFamily="49" charset="-122"/>
                <a:cs typeface="楷体_GB2312" pitchFamily="49" charset="-122"/>
              </a:rPr>
              <a:t> </a:t>
            </a:r>
            <a:r>
              <a:rPr lang="en-US" altLang="zh-CN" sz="2400" b="1">
                <a:solidFill>
                  <a:srgbClr val="990000"/>
                </a:solidFill>
                <a:latin typeface="Times New Roman" charset="0"/>
                <a:ea typeface="楷体_GB2312" pitchFamily="49" charset="-122"/>
                <a:cs typeface="楷体_GB2312" pitchFamily="49" charset="-122"/>
              </a:rPr>
              <a:t>4000</a:t>
            </a:r>
            <a:r>
              <a:rPr lang="en-US" altLang="zh-CN" sz="2400" b="1">
                <a:solidFill>
                  <a:srgbClr val="0000CC"/>
                </a:solidFill>
                <a:latin typeface="Times New Roman" charset="0"/>
                <a:ea typeface="楷体_GB2312" pitchFamily="49" charset="-122"/>
                <a:cs typeface="楷体_GB2312" pitchFamily="49" charset="-122"/>
              </a:rPr>
              <a:t> </a:t>
            </a:r>
            <a:r>
              <a:rPr lang="zh-CN" altLang="en-US" sz="2400" b="1">
                <a:latin typeface="Times New Roman" charset="0"/>
                <a:ea typeface="楷体_GB2312" pitchFamily="49" charset="-122"/>
                <a:cs typeface="楷体_GB2312" pitchFamily="49" charset="-122"/>
              </a:rPr>
              <a:t>名未发病的母系成员（包括孕期母亲和新生儿）直接受益，并使这些家系中新生代先天性聋哑及语前聋发生率接近于零。</a:t>
            </a:r>
          </a:p>
          <a:p>
            <a:pPr algn="just" eaLnBrk="1" hangingPunct="1">
              <a:lnSpc>
                <a:spcPct val="105000"/>
              </a:lnSpc>
              <a:buClr>
                <a:srgbClr val="000099"/>
              </a:buClr>
              <a:buFont typeface="Wingdings" charset="2"/>
              <a:buChar char="v"/>
              <a:defRPr/>
            </a:pPr>
            <a:endParaRPr lang="zh-CN" altLang="en-US" sz="2400" b="1">
              <a:solidFill>
                <a:srgbClr val="CC0000"/>
              </a:solidFill>
              <a:effectLst>
                <a:outerShdw blurRad="38100" dist="38100" dir="2700000" algn="tl">
                  <a:srgbClr val="DDDDDD"/>
                </a:outerShdw>
              </a:effectLst>
              <a:latin typeface="Times New Roman" charset="0"/>
              <a:ea typeface="楷体_GB2312" pitchFamily="49" charset="-122"/>
              <a:cs typeface="楷体_GB2312" pitchFamily="49" charset="-122"/>
            </a:endParaRPr>
          </a:p>
          <a:p>
            <a:pPr algn="just" eaLnBrk="1" hangingPunct="1">
              <a:lnSpc>
                <a:spcPct val="105000"/>
              </a:lnSpc>
              <a:buClr>
                <a:srgbClr val="000099"/>
              </a:buClr>
              <a:buFont typeface="Wingdings" charset="2"/>
              <a:buChar char="v"/>
              <a:defRPr/>
            </a:pPr>
            <a:r>
              <a:rPr lang="zh-CN" altLang="en-US" sz="2400" b="1">
                <a:latin typeface="Times New Roman" charset="0"/>
                <a:ea typeface="楷体_GB2312" pitchFamily="49" charset="-122"/>
                <a:cs typeface="楷体_GB2312" pitchFamily="49" charset="-122"/>
              </a:rPr>
              <a:t>根据本研究调查结果，平均每发现</a:t>
            </a:r>
            <a:r>
              <a:rPr lang="en-US" altLang="zh-CN" sz="2400" b="1">
                <a:solidFill>
                  <a:srgbClr val="990000"/>
                </a:solidFill>
                <a:latin typeface="Times New Roman" charset="0"/>
                <a:ea typeface="楷体_GB2312" pitchFamily="49" charset="-122"/>
                <a:cs typeface="楷体_GB2312" pitchFamily="49" charset="-122"/>
              </a:rPr>
              <a:t>1</a:t>
            </a:r>
            <a:r>
              <a:rPr lang="zh-CN" altLang="en-US" sz="2400" b="1">
                <a:latin typeface="Times New Roman" charset="0"/>
                <a:ea typeface="楷体_GB2312" pitchFamily="49" charset="-122"/>
                <a:cs typeface="楷体_GB2312" pitchFamily="49" charset="-122"/>
              </a:rPr>
              <a:t>个携带线粒体</a:t>
            </a:r>
            <a:r>
              <a:rPr lang="en-US" altLang="zh-CN" sz="2400" b="1">
                <a:latin typeface="Times New Roman" charset="0"/>
                <a:ea typeface="楷体_GB2312" pitchFamily="49" charset="-122"/>
                <a:cs typeface="楷体_GB2312" pitchFamily="49" charset="-122"/>
              </a:rPr>
              <a:t>A1555G</a:t>
            </a:r>
            <a:r>
              <a:rPr lang="zh-CN" altLang="en-US" sz="2400" b="1">
                <a:latin typeface="Times New Roman" charset="0"/>
                <a:ea typeface="楷体_GB2312" pitchFamily="49" charset="-122"/>
                <a:cs typeface="楷体_GB2312" pitchFamily="49" charset="-122"/>
              </a:rPr>
              <a:t>或</a:t>
            </a:r>
            <a:r>
              <a:rPr lang="en-US" altLang="zh-CN" sz="2400" b="1">
                <a:latin typeface="Times New Roman" charset="0"/>
                <a:ea typeface="楷体_GB2312" pitchFamily="49" charset="-122"/>
                <a:cs typeface="楷体_GB2312" pitchFamily="49" charset="-122"/>
              </a:rPr>
              <a:t>C1494T</a:t>
            </a:r>
            <a:r>
              <a:rPr lang="zh-CN" altLang="en-US" sz="2400" b="1">
                <a:latin typeface="Times New Roman" charset="0"/>
                <a:ea typeface="楷体_GB2312" pitchFamily="49" charset="-122"/>
                <a:cs typeface="楷体_GB2312" pitchFamily="49" charset="-122"/>
              </a:rPr>
              <a:t>突变的耳聋患者，就可以避免其家庭内平均</a:t>
            </a:r>
            <a:r>
              <a:rPr lang="en-US" altLang="zh-CN" sz="2400" b="1">
                <a:solidFill>
                  <a:srgbClr val="990000"/>
                </a:solidFill>
                <a:latin typeface="Times New Roman" charset="0"/>
                <a:ea typeface="楷体_GB2312" pitchFamily="49" charset="-122"/>
                <a:cs typeface="楷体_GB2312" pitchFamily="49" charset="-122"/>
              </a:rPr>
              <a:t>10</a:t>
            </a:r>
            <a:r>
              <a:rPr lang="zh-CN" altLang="en-US" sz="2400" b="1">
                <a:latin typeface="Times New Roman" charset="0"/>
                <a:ea typeface="楷体_GB2312" pitchFamily="49" charset="-122"/>
                <a:cs typeface="楷体_GB2312" pitchFamily="49" charset="-122"/>
              </a:rPr>
              <a:t>个未发病的母系成员因使用氨基糖甙类抗生素而出现耳聋。</a:t>
            </a:r>
          </a:p>
          <a:p>
            <a:pPr algn="just" eaLnBrk="1" hangingPunct="1">
              <a:lnSpc>
                <a:spcPct val="105000"/>
              </a:lnSpc>
              <a:buClr>
                <a:srgbClr val="000099"/>
              </a:buClr>
              <a:buFont typeface="Wingdings" charset="2"/>
              <a:buChar char="v"/>
              <a:defRPr/>
            </a:pPr>
            <a:endParaRPr lang="zh-CN" altLang="en-US" sz="2400" b="1">
              <a:latin typeface="Times New Roman" charset="0"/>
              <a:ea typeface="楷体_GB2312" pitchFamily="49" charset="-122"/>
              <a:cs typeface="楷体_GB2312" pitchFamily="49" charset="-122"/>
            </a:endParaRPr>
          </a:p>
          <a:p>
            <a:pPr algn="just" eaLnBrk="1" hangingPunct="1">
              <a:lnSpc>
                <a:spcPct val="105000"/>
              </a:lnSpc>
              <a:buClr>
                <a:srgbClr val="000099"/>
              </a:buClr>
              <a:buFont typeface="Wingdings" charset="2"/>
              <a:buChar char="v"/>
              <a:defRPr/>
            </a:pPr>
            <a:r>
              <a:rPr lang="zh-CN" altLang="en-US" sz="2400" b="1">
                <a:latin typeface="Times New Roman" charset="0"/>
                <a:ea typeface="楷体_GB2312" pitchFamily="49" charset="-122"/>
                <a:cs typeface="楷体_GB2312" pitchFamily="49" charset="-122"/>
              </a:rPr>
              <a:t>此项成果若在全国范围内推广，预计可使我国</a:t>
            </a:r>
            <a:r>
              <a:rPr lang="en-US" altLang="zh-CN" sz="2400" b="1">
                <a:solidFill>
                  <a:srgbClr val="990000"/>
                </a:solidFill>
                <a:latin typeface="Times New Roman" charset="0"/>
                <a:ea typeface="楷体_GB2312" pitchFamily="49" charset="-122"/>
                <a:cs typeface="楷体_GB2312" pitchFamily="49" charset="-122"/>
              </a:rPr>
              <a:t>1390</a:t>
            </a:r>
            <a:r>
              <a:rPr lang="zh-CN" altLang="en-US" sz="2400" b="1">
                <a:solidFill>
                  <a:srgbClr val="990000"/>
                </a:solidFill>
                <a:latin typeface="Times New Roman" charset="0"/>
                <a:ea typeface="楷体_GB2312" pitchFamily="49" charset="-122"/>
                <a:cs typeface="楷体_GB2312" pitchFamily="49" charset="-122"/>
              </a:rPr>
              <a:t>万人（</a:t>
            </a:r>
            <a:r>
              <a:rPr lang="en-US" altLang="zh-CN" sz="2400" b="1">
                <a:solidFill>
                  <a:srgbClr val="990000"/>
                </a:solidFill>
                <a:latin typeface="Times New Roman" charset="0"/>
                <a:ea typeface="楷体_GB2312" pitchFamily="49" charset="-122"/>
                <a:cs typeface="楷体_GB2312" pitchFamily="49" charset="-122"/>
              </a:rPr>
              <a:t>139</a:t>
            </a:r>
            <a:r>
              <a:rPr lang="zh-CN" altLang="en-US" sz="2400" b="1">
                <a:solidFill>
                  <a:srgbClr val="990000"/>
                </a:solidFill>
                <a:latin typeface="Times New Roman" charset="0"/>
                <a:ea typeface="楷体_GB2312" pitchFamily="49" charset="-122"/>
                <a:cs typeface="楷体_GB2312" pitchFamily="49" charset="-122"/>
              </a:rPr>
              <a:t>万</a:t>
            </a:r>
            <a:r>
              <a:rPr lang="en-US" altLang="zh-CN" sz="2400" b="1">
                <a:solidFill>
                  <a:srgbClr val="990000"/>
                </a:solidFill>
                <a:latin typeface="Times New Roman" charset="0"/>
                <a:ea typeface="楷体_GB2312" pitchFamily="49" charset="-122"/>
                <a:cs typeface="楷体_GB2312" pitchFamily="49" charset="-122"/>
              </a:rPr>
              <a:t>×10</a:t>
            </a:r>
            <a:r>
              <a:rPr lang="zh-CN" altLang="en-US" sz="2400" b="1">
                <a:solidFill>
                  <a:srgbClr val="990000"/>
                </a:solidFill>
                <a:latin typeface="Times New Roman" charset="0"/>
                <a:ea typeface="楷体_GB2312" pitchFamily="49" charset="-122"/>
                <a:cs typeface="楷体_GB2312" pitchFamily="49" charset="-122"/>
              </a:rPr>
              <a:t>）</a:t>
            </a:r>
            <a:r>
              <a:rPr lang="zh-CN" altLang="en-US" sz="2400" b="1">
                <a:latin typeface="Times New Roman" charset="0"/>
                <a:ea typeface="楷体_GB2312" pitchFamily="49" charset="-122"/>
                <a:cs typeface="楷体_GB2312" pitchFamily="49" charset="-122"/>
              </a:rPr>
              <a:t>受益。</a:t>
            </a:r>
          </a:p>
        </p:txBody>
      </p:sp>
      <p:sp>
        <p:nvSpPr>
          <p:cNvPr id="100355" name="Rectangle 3"/>
          <p:cNvSpPr>
            <a:spLocks noGrp="1" noChangeArrowheads="1"/>
          </p:cNvSpPr>
          <p:nvPr>
            <p:ph type="title"/>
          </p:nvPr>
        </p:nvSpPr>
        <p:spPr>
          <a:xfrm>
            <a:off x="762000" y="152400"/>
            <a:ext cx="7772400" cy="576263"/>
          </a:xfrm>
          <a:noFill/>
        </p:spPr>
        <p:txBody>
          <a:bodyPr/>
          <a:lstStyle/>
          <a:p>
            <a:pPr eaLnBrk="1" hangingPunct="1"/>
            <a:r>
              <a:rPr lang="zh-CN" altLang="en-US" sz="3200" i="1">
                <a:solidFill>
                  <a:srgbClr val="FFCC00"/>
                </a:solidFill>
                <a:ea typeface="宋体" charset="-122"/>
                <a:cs typeface="宋体" charset="-122"/>
              </a:rPr>
              <a:t>社 会 效 益</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2"/>
          <p:cNvSpPr>
            <a:spLocks noGrp="1" noChangeArrowheads="1"/>
          </p:cNvSpPr>
          <p:nvPr>
            <p:ph type="body" idx="1"/>
          </p:nvPr>
        </p:nvSpPr>
        <p:spPr>
          <a:xfrm>
            <a:off x="381000" y="914400"/>
            <a:ext cx="8229600" cy="6248400"/>
          </a:xfrm>
        </p:spPr>
        <p:txBody>
          <a:bodyPr/>
          <a:lstStyle/>
          <a:p>
            <a:pPr eaLnBrk="1" hangingPunct="1">
              <a:lnSpc>
                <a:spcPct val="80000"/>
              </a:lnSpc>
              <a:buFontTx/>
              <a:buNone/>
            </a:pPr>
            <a:r>
              <a:rPr lang="en-US" altLang="zh-CN" sz="1600" b="1">
                <a:solidFill>
                  <a:schemeClr val="folHlink"/>
                </a:solidFill>
                <a:ea typeface="宋体" charset="-122"/>
                <a:cs typeface="宋体" charset="-122"/>
              </a:rPr>
              <a:t>Cincinnati Children’s Hospital</a:t>
            </a:r>
            <a:r>
              <a:rPr lang="en-US" altLang="zh-CN" sz="1600">
                <a:ea typeface="宋体" charset="-122"/>
                <a:cs typeface="宋体" charset="-122"/>
              </a:rPr>
              <a:t> 	</a:t>
            </a:r>
            <a:r>
              <a:rPr lang="en-US" altLang="zh-CN" sz="1600" b="1">
                <a:solidFill>
                  <a:schemeClr val="hlink"/>
                </a:solidFill>
                <a:ea typeface="宋体" charset="-122"/>
                <a:cs typeface="宋体" charset="-122"/>
              </a:rPr>
              <a:t>California Institute of Technology</a:t>
            </a:r>
            <a:endParaRPr lang="en-US" altLang="zh-CN" sz="2400">
              <a:ea typeface="宋体" charset="-122"/>
              <a:cs typeface="宋体" charset="-122"/>
            </a:endParaRPr>
          </a:p>
          <a:p>
            <a:pPr eaLnBrk="1" hangingPunct="1">
              <a:lnSpc>
                <a:spcPct val="80000"/>
              </a:lnSpc>
              <a:buFontTx/>
              <a:buNone/>
            </a:pPr>
            <a:r>
              <a:rPr lang="en-US" altLang="zh-CN" sz="1600" b="1">
                <a:solidFill>
                  <a:schemeClr val="folHlink"/>
                </a:solidFill>
                <a:ea typeface="宋体" charset="-122"/>
                <a:cs typeface="宋体" charset="-122"/>
              </a:rPr>
              <a:t>Medical Center</a:t>
            </a:r>
            <a:r>
              <a:rPr lang="en-US" altLang="zh-CN" sz="1600">
                <a:ea typeface="宋体" charset="-122"/>
                <a:cs typeface="宋体" charset="-122"/>
              </a:rPr>
              <a:t>			</a:t>
            </a:r>
            <a:r>
              <a:rPr lang="en-US" altLang="zh-CN" sz="1400" b="1">
                <a:ea typeface="宋体" charset="-122"/>
                <a:cs typeface="宋体" charset="-122"/>
              </a:rPr>
              <a:t>Giuseppe Attardi, M.D. </a:t>
            </a:r>
            <a:endParaRPr lang="en-US" altLang="zh-CN" sz="1600">
              <a:ea typeface="宋体" charset="-122"/>
              <a:cs typeface="宋体" charset="-122"/>
            </a:endParaRPr>
          </a:p>
          <a:p>
            <a:pPr eaLnBrk="1" hangingPunct="1">
              <a:lnSpc>
                <a:spcPct val="80000"/>
              </a:lnSpc>
              <a:buFontTx/>
              <a:buNone/>
            </a:pPr>
            <a:r>
              <a:rPr lang="en-US" altLang="zh-CN" sz="1600" b="1">
                <a:solidFill>
                  <a:schemeClr val="folHlink"/>
                </a:solidFill>
                <a:ea typeface="宋体" charset="-122"/>
                <a:cs typeface="宋体" charset="-122"/>
              </a:rPr>
              <a:t>Min-Xin Guan, Ph.D.</a:t>
            </a:r>
            <a:r>
              <a:rPr lang="en-US" altLang="zh-CN" sz="1400" b="1">
                <a:ea typeface="宋体" charset="-122"/>
                <a:cs typeface="宋体" charset="-122"/>
              </a:rPr>
              <a:t>		 </a:t>
            </a:r>
            <a:r>
              <a:rPr lang="en-US" altLang="zh-CN" sz="1600" b="1">
                <a:solidFill>
                  <a:schemeClr val="hlink"/>
                </a:solidFill>
                <a:ea typeface="宋体" charset="-122"/>
                <a:cs typeface="宋体" charset="-122"/>
              </a:rPr>
              <a:t>Cedar-Sinai Medical Center, UCLA</a:t>
            </a:r>
            <a:endParaRPr lang="en-US" altLang="zh-CN" sz="1400" b="1">
              <a:ea typeface="宋体" charset="-122"/>
              <a:cs typeface="宋体" charset="-122"/>
            </a:endParaRPr>
          </a:p>
          <a:p>
            <a:pPr eaLnBrk="1" hangingPunct="1">
              <a:lnSpc>
                <a:spcPct val="80000"/>
              </a:lnSpc>
              <a:buFontTx/>
              <a:buNone/>
            </a:pPr>
            <a:r>
              <a:rPr lang="en-US" altLang="zh-CN" sz="1400" b="1">
                <a:ea typeface="宋体" charset="-122"/>
                <a:cs typeface="宋体" charset="-122"/>
              </a:rPr>
              <a:t>  					 </a:t>
            </a:r>
            <a:r>
              <a:rPr lang="en-US" altLang="zh-CN" sz="1400">
                <a:ea typeface="宋体" charset="-122"/>
                <a:cs typeface="宋体" charset="-122"/>
              </a:rPr>
              <a:t>Nathan Fischel-Ghodsian, Ph.D.</a:t>
            </a:r>
            <a:endParaRPr lang="en-US" altLang="zh-CN" sz="1600" b="1">
              <a:ea typeface="宋体" charset="-122"/>
              <a:cs typeface="宋体" charset="-122"/>
            </a:endParaRPr>
          </a:p>
          <a:p>
            <a:pPr eaLnBrk="1" hangingPunct="1">
              <a:lnSpc>
                <a:spcPct val="80000"/>
              </a:lnSpc>
              <a:buFontTx/>
              <a:buNone/>
            </a:pPr>
            <a:r>
              <a:rPr lang="en-US" altLang="zh-CN" sz="1400">
                <a:ea typeface="宋体" charset="-122"/>
                <a:cs typeface="宋体" charset="-122"/>
              </a:rPr>
              <a:t>      Qingfang Yan 			 </a:t>
            </a:r>
            <a:r>
              <a:rPr lang="en-US" altLang="zh-CN" sz="1600" b="1">
                <a:solidFill>
                  <a:schemeClr val="hlink"/>
                </a:solidFill>
                <a:ea typeface="宋体" charset="-122"/>
                <a:cs typeface="宋体" charset="-122"/>
              </a:rPr>
              <a:t>Tel Aviv University, Israel</a:t>
            </a:r>
            <a:r>
              <a:rPr lang="en-US" altLang="zh-CN" sz="1400">
                <a:ea typeface="宋体" charset="-122"/>
                <a:cs typeface="宋体" charset="-122"/>
              </a:rPr>
              <a:t> </a:t>
            </a:r>
          </a:p>
          <a:p>
            <a:pPr eaLnBrk="1" hangingPunct="1">
              <a:lnSpc>
                <a:spcPct val="80000"/>
              </a:lnSpc>
              <a:buFontTx/>
              <a:buNone/>
            </a:pPr>
            <a:r>
              <a:rPr lang="en-US" altLang="zh-CN" sz="1400">
                <a:ea typeface="宋体" charset="-122"/>
                <a:cs typeface="宋体" charset="-122"/>
              </a:rPr>
              <a:t>	Xiaoming Li			 </a:t>
            </a:r>
            <a:r>
              <a:rPr lang="en-US" altLang="zh-CN" sz="1600">
                <a:ea typeface="宋体" charset="-122"/>
                <a:cs typeface="宋体" charset="-122"/>
              </a:rPr>
              <a:t>Mordechai Shohat</a:t>
            </a:r>
            <a:endParaRPr lang="en-US" altLang="zh-CN" sz="1400">
              <a:ea typeface="宋体" charset="-122"/>
              <a:cs typeface="宋体" charset="-122"/>
            </a:endParaRPr>
          </a:p>
          <a:p>
            <a:pPr eaLnBrk="1" hangingPunct="1">
              <a:lnSpc>
                <a:spcPct val="80000"/>
              </a:lnSpc>
              <a:buFontTx/>
              <a:buNone/>
            </a:pPr>
            <a:r>
              <a:rPr lang="en-US" altLang="zh-CN" sz="1400">
                <a:ea typeface="宋体" charset="-122"/>
                <a:cs typeface="宋体" charset="-122"/>
              </a:rPr>
              <a:t>	Hui Zhao			 </a:t>
            </a:r>
            <a:r>
              <a:rPr lang="en-US" altLang="zh-CN" sz="1800" b="1">
                <a:solidFill>
                  <a:schemeClr val="hlink"/>
                </a:solidFill>
                <a:ea typeface="宋体" charset="-122"/>
                <a:cs typeface="宋体" charset="-122"/>
              </a:rPr>
              <a:t>University of Tokyo</a:t>
            </a:r>
            <a:endParaRPr lang="en-US" altLang="zh-CN" sz="1800">
              <a:ea typeface="宋体" charset="-122"/>
              <a:cs typeface="宋体" charset="-122"/>
            </a:endParaRPr>
          </a:p>
          <a:p>
            <a:pPr eaLnBrk="1" hangingPunct="1">
              <a:lnSpc>
                <a:spcPct val="80000"/>
              </a:lnSpc>
              <a:buFontTx/>
              <a:buNone/>
            </a:pPr>
            <a:r>
              <a:rPr lang="en-US" altLang="zh-CN" sz="1400">
                <a:ea typeface="宋体" charset="-122"/>
                <a:cs typeface="宋体" charset="-122"/>
              </a:rPr>
              <a:t>	Ronghua Li		             	 </a:t>
            </a:r>
            <a:r>
              <a:rPr lang="en-US" altLang="zh-CN" sz="1600">
                <a:ea typeface="宋体" charset="-122"/>
                <a:cs typeface="宋体" charset="-122"/>
              </a:rPr>
              <a:t>Tom Suzuki </a:t>
            </a:r>
            <a:endParaRPr lang="en-US" altLang="zh-CN" sz="1400">
              <a:ea typeface="宋体" charset="-122"/>
              <a:cs typeface="宋体" charset="-122"/>
            </a:endParaRPr>
          </a:p>
          <a:p>
            <a:pPr eaLnBrk="1" hangingPunct="1">
              <a:lnSpc>
                <a:spcPct val="80000"/>
              </a:lnSpc>
              <a:buFontTx/>
              <a:buNone/>
            </a:pPr>
            <a:r>
              <a:rPr lang="en-US" altLang="zh-CN" sz="1400">
                <a:ea typeface="宋体" charset="-122"/>
                <a:cs typeface="宋体" charset="-122"/>
              </a:rPr>
              <a:t>	Jennifer Petes</a:t>
            </a:r>
            <a:r>
              <a:rPr lang="en-US" altLang="zh-CN" sz="1600">
                <a:ea typeface="宋体" charset="-122"/>
                <a:cs typeface="宋体" charset="-122"/>
              </a:rPr>
              <a:t> 			 </a:t>
            </a:r>
            <a:r>
              <a:rPr lang="en-US" altLang="zh-CN" sz="1600" b="1">
                <a:solidFill>
                  <a:schemeClr val="hlink"/>
                </a:solidFill>
                <a:ea typeface="宋体" charset="-122"/>
                <a:cs typeface="宋体" charset="-122"/>
              </a:rPr>
              <a:t>Insitut Curie, Paris, France</a:t>
            </a:r>
            <a:endParaRPr lang="en-US" altLang="zh-CN" sz="1600" b="1">
              <a:ea typeface="宋体" charset="-122"/>
              <a:cs typeface="宋体" charset="-122"/>
            </a:endParaRPr>
          </a:p>
          <a:p>
            <a:pPr eaLnBrk="1" hangingPunct="1">
              <a:lnSpc>
                <a:spcPct val="80000"/>
              </a:lnSpc>
              <a:buFontTx/>
              <a:buNone/>
            </a:pPr>
            <a:r>
              <a:rPr lang="en-US" altLang="zh-CN" sz="1400">
                <a:ea typeface="宋体" charset="-122"/>
                <a:cs typeface="宋体" charset="-122"/>
              </a:rPr>
              <a:t>	Li Yang			 Gerard Faye, </a:t>
            </a:r>
          </a:p>
          <a:p>
            <a:pPr eaLnBrk="1" hangingPunct="1">
              <a:lnSpc>
                <a:spcPct val="80000"/>
              </a:lnSpc>
              <a:buFontTx/>
              <a:buNone/>
            </a:pPr>
            <a:r>
              <a:rPr lang="en-US" altLang="zh-CN" sz="1400">
                <a:ea typeface="宋体" charset="-122"/>
                <a:cs typeface="宋体" charset="-122"/>
              </a:rPr>
              <a:t>	William Gibbon, Jr. 		 </a:t>
            </a:r>
            <a:r>
              <a:rPr lang="en-US" altLang="zh-CN" sz="1600" b="1">
                <a:solidFill>
                  <a:schemeClr val="hlink"/>
                </a:solidFill>
                <a:ea typeface="宋体" charset="-122"/>
                <a:cs typeface="宋体" charset="-122"/>
              </a:rPr>
              <a:t>Hospital Ramon y Cajal, Madrid, Spain </a:t>
            </a:r>
            <a:endParaRPr lang="en-US" altLang="zh-CN" sz="1600">
              <a:ea typeface="宋体" charset="-122"/>
              <a:cs typeface="宋体" charset="-122"/>
            </a:endParaRPr>
          </a:p>
          <a:p>
            <a:pPr eaLnBrk="1" hangingPunct="1">
              <a:lnSpc>
                <a:spcPct val="80000"/>
              </a:lnSpc>
              <a:buFontTx/>
              <a:buNone/>
            </a:pPr>
            <a:r>
              <a:rPr lang="en-US" altLang="zh-CN" sz="1400">
                <a:ea typeface="宋体" charset="-122"/>
                <a:cs typeface="宋体" charset="-122"/>
              </a:rPr>
              <a:t>	Yaping Qian			 Ignacio del Castillo </a:t>
            </a:r>
          </a:p>
          <a:p>
            <a:pPr eaLnBrk="1" hangingPunct="1">
              <a:lnSpc>
                <a:spcPct val="80000"/>
              </a:lnSpc>
              <a:buFontTx/>
              <a:buNone/>
            </a:pPr>
            <a:r>
              <a:rPr lang="en-US" altLang="zh-CN" sz="1400">
                <a:ea typeface="宋体" charset="-122"/>
                <a:cs typeface="宋体" charset="-122"/>
              </a:rPr>
              <a:t>	</a:t>
            </a:r>
            <a:r>
              <a:rPr lang="en-US" altLang="zh-CN" sz="1600">
                <a:ea typeface="宋体" charset="-122"/>
                <a:cs typeface="宋体" charset="-122"/>
              </a:rPr>
              <a:t>Laura Johnson			 </a:t>
            </a:r>
            <a:r>
              <a:rPr lang="en-US" altLang="zh-CN" sz="1600" b="1">
                <a:solidFill>
                  <a:schemeClr val="hlink"/>
                </a:solidFill>
                <a:ea typeface="宋体" charset="-122"/>
                <a:cs typeface="宋体" charset="-122"/>
              </a:rPr>
              <a:t>Chinese PLA General Hospital, China </a:t>
            </a:r>
          </a:p>
          <a:p>
            <a:pPr eaLnBrk="1" hangingPunct="1">
              <a:lnSpc>
                <a:spcPct val="80000"/>
              </a:lnSpc>
              <a:buFontTx/>
              <a:buNone/>
            </a:pPr>
            <a:r>
              <a:rPr lang="en-US" altLang="zh-CN" sz="1600" b="1">
                <a:solidFill>
                  <a:schemeClr val="hlink"/>
                </a:solidFill>
                <a:ea typeface="宋体" charset="-122"/>
                <a:cs typeface="宋体" charset="-122"/>
              </a:rPr>
              <a:t>	</a:t>
            </a:r>
            <a:r>
              <a:rPr lang="en-US" altLang="zh-CN" sz="1400">
                <a:ea typeface="宋体" charset="-122"/>
                <a:cs typeface="宋体" charset="-122"/>
              </a:rPr>
              <a:t>Selena Heman-Ackah</a:t>
            </a:r>
            <a:r>
              <a:rPr lang="en-US" altLang="zh-CN" sz="1600">
                <a:ea typeface="宋体" charset="-122"/>
                <a:cs typeface="宋体" charset="-122"/>
              </a:rPr>
              <a:t>	</a:t>
            </a:r>
            <a:r>
              <a:rPr lang="en-US" altLang="zh-CN" sz="1400">
                <a:ea typeface="宋体" charset="-122"/>
                <a:cs typeface="宋体" charset="-122"/>
              </a:rPr>
              <a:t>	  Weiyen Yang</a:t>
            </a:r>
          </a:p>
          <a:p>
            <a:pPr eaLnBrk="1" hangingPunct="1">
              <a:lnSpc>
                <a:spcPct val="80000"/>
              </a:lnSpc>
              <a:buFontTx/>
              <a:buNone/>
            </a:pPr>
            <a:r>
              <a:rPr lang="en-US" altLang="zh-CN" sz="1400">
                <a:ea typeface="宋体" charset="-122"/>
                <a:cs typeface="宋体" charset="-122"/>
              </a:rPr>
              <a:t>	Xinjiang Wang			  </a:t>
            </a:r>
            <a:r>
              <a:rPr lang="en-US" altLang="zh-CN" sz="1600" b="1">
                <a:solidFill>
                  <a:schemeClr val="hlink"/>
                </a:solidFill>
                <a:ea typeface="宋体" charset="-122"/>
                <a:cs typeface="宋体" charset="-122"/>
              </a:rPr>
              <a:t>Wenzhou Medical College, China</a:t>
            </a:r>
            <a:endParaRPr lang="en-US" altLang="zh-CN" sz="1400">
              <a:ea typeface="宋体" charset="-122"/>
              <a:cs typeface="宋体" charset="-122"/>
            </a:endParaRPr>
          </a:p>
          <a:p>
            <a:pPr eaLnBrk="1" hangingPunct="1">
              <a:lnSpc>
                <a:spcPct val="80000"/>
              </a:lnSpc>
              <a:buFontTx/>
              <a:buNone/>
            </a:pPr>
            <a:r>
              <a:rPr lang="en-US" altLang="zh-CN" sz="1400">
                <a:ea typeface="宋体" charset="-122"/>
                <a:cs typeface="宋体" charset="-122"/>
              </a:rPr>
              <a:t>					  Jia Qu, Jianxin Lu, Ziyuan Li, </a:t>
            </a:r>
          </a:p>
          <a:p>
            <a:pPr eaLnBrk="1" hangingPunct="1">
              <a:lnSpc>
                <a:spcPct val="80000"/>
              </a:lnSpc>
              <a:buFontTx/>
              <a:buNone/>
            </a:pPr>
            <a:r>
              <a:rPr lang="en-US" altLang="zh-CN" sz="2000">
                <a:ea typeface="宋体" charset="-122"/>
                <a:cs typeface="宋体" charset="-122"/>
              </a:rPr>
              <a:t>These works have been supported by</a:t>
            </a:r>
          </a:p>
          <a:p>
            <a:pPr eaLnBrk="1" hangingPunct="1">
              <a:lnSpc>
                <a:spcPct val="80000"/>
              </a:lnSpc>
              <a:buFontTx/>
              <a:buNone/>
            </a:pPr>
            <a:r>
              <a:rPr lang="en-US" altLang="zh-CN" sz="2000">
                <a:ea typeface="宋体" charset="-122"/>
                <a:cs typeface="宋体" charset="-122"/>
              </a:rPr>
              <a:t>NIH grants DC04958, DC04530, DC07696</a:t>
            </a:r>
            <a:r>
              <a:rPr lang="en-US" altLang="zh-CN" sz="1600">
                <a:ea typeface="宋体" charset="-122"/>
                <a:cs typeface="宋体" charset="-122"/>
              </a:rPr>
              <a:t> </a:t>
            </a:r>
            <a:r>
              <a:rPr lang="en-US" altLang="zh-CN" sz="2000">
                <a:ea typeface="宋体" charset="-122"/>
                <a:cs typeface="宋体" charset="-122"/>
              </a:rPr>
              <a:t>and NS44015</a:t>
            </a:r>
          </a:p>
          <a:p>
            <a:pPr eaLnBrk="1" hangingPunct="1">
              <a:lnSpc>
                <a:spcPct val="80000"/>
              </a:lnSpc>
              <a:buFontTx/>
              <a:buNone/>
            </a:pPr>
            <a:r>
              <a:rPr lang="en-US" altLang="zh-CN" sz="2000">
                <a:ea typeface="宋体" charset="-122"/>
                <a:cs typeface="宋体" charset="-122"/>
              </a:rPr>
              <a:t>Deafness Research Foundation, </a:t>
            </a:r>
          </a:p>
          <a:p>
            <a:pPr eaLnBrk="1" hangingPunct="1">
              <a:lnSpc>
                <a:spcPct val="80000"/>
              </a:lnSpc>
              <a:buFontTx/>
              <a:buNone/>
            </a:pPr>
            <a:r>
              <a:rPr lang="en-US" altLang="zh-CN" sz="2000">
                <a:ea typeface="宋体" charset="-122"/>
                <a:cs typeface="宋体" charset="-122"/>
              </a:rPr>
              <a:t>United Mitochondrial Disease Foundation</a:t>
            </a:r>
          </a:p>
          <a:p>
            <a:pPr eaLnBrk="1" hangingPunct="1">
              <a:lnSpc>
                <a:spcPct val="80000"/>
              </a:lnSpc>
              <a:buFontTx/>
              <a:buNone/>
            </a:pPr>
            <a:r>
              <a:rPr lang="en-US" altLang="zh-CN" sz="2000">
                <a:ea typeface="宋体" charset="-122"/>
                <a:cs typeface="宋体" charset="-122"/>
              </a:rPr>
              <a:t>National Science Foundation of China</a:t>
            </a:r>
          </a:p>
          <a:p>
            <a:pPr eaLnBrk="1" hangingPunct="1">
              <a:lnSpc>
                <a:spcPct val="80000"/>
              </a:lnSpc>
              <a:buFontTx/>
              <a:buNone/>
            </a:pPr>
            <a:endParaRPr lang="en-US" altLang="zh-CN" sz="2000">
              <a:ea typeface="宋体" charset="-122"/>
              <a:cs typeface="宋体" charset="-122"/>
            </a:endParaRPr>
          </a:p>
          <a:p>
            <a:pPr eaLnBrk="1" hangingPunct="1">
              <a:lnSpc>
                <a:spcPct val="80000"/>
              </a:lnSpc>
              <a:buFontTx/>
              <a:buNone/>
            </a:pPr>
            <a:endParaRPr lang="zh-CN" altLang="en-US">
              <a:ea typeface="宋体" charset="-122"/>
              <a:cs typeface="宋体" charset="-122"/>
            </a:endParaRPr>
          </a:p>
        </p:txBody>
      </p:sp>
      <p:sp>
        <p:nvSpPr>
          <p:cNvPr id="102403" name="Rectangle 3"/>
          <p:cNvSpPr>
            <a:spLocks noChangeArrowheads="1"/>
          </p:cNvSpPr>
          <p:nvPr/>
        </p:nvSpPr>
        <p:spPr bwMode="auto">
          <a:xfrm>
            <a:off x="3429000" y="2571750"/>
            <a:ext cx="184150" cy="457200"/>
          </a:xfrm>
          <a:prstGeom prst="rect">
            <a:avLst/>
          </a:prstGeom>
          <a:noFill/>
          <a:ln w="3175">
            <a:noFill/>
            <a:miter lim="800000"/>
            <a:headEnd/>
            <a:tailEnd/>
          </a:ln>
        </p:spPr>
        <p:txBody>
          <a:bodyPr wrap="none">
            <a:prstTxWarp prst="textNoShape">
              <a:avLst/>
            </a:prstTxWarp>
            <a:spAutoFit/>
          </a:bodyPr>
          <a:lstStyle/>
          <a:p>
            <a:pPr algn="l"/>
            <a:endParaRPr lang="zh-CN" altLang="en-US" sz="2400" i="0"/>
          </a:p>
        </p:txBody>
      </p:sp>
      <p:sp>
        <p:nvSpPr>
          <p:cNvPr id="102404" name="Rectangle 4"/>
          <p:cNvSpPr>
            <a:spLocks noChangeArrowheads="1"/>
          </p:cNvSpPr>
          <p:nvPr/>
        </p:nvSpPr>
        <p:spPr bwMode="auto">
          <a:xfrm>
            <a:off x="3429000" y="2571750"/>
            <a:ext cx="184150" cy="457200"/>
          </a:xfrm>
          <a:prstGeom prst="rect">
            <a:avLst/>
          </a:prstGeom>
          <a:noFill/>
          <a:ln w="3175">
            <a:noFill/>
            <a:miter lim="800000"/>
            <a:headEnd/>
            <a:tailEnd/>
          </a:ln>
        </p:spPr>
        <p:txBody>
          <a:bodyPr wrap="none">
            <a:prstTxWarp prst="textNoShape">
              <a:avLst/>
            </a:prstTxWarp>
            <a:spAutoFit/>
          </a:bodyPr>
          <a:lstStyle/>
          <a:p>
            <a:pPr algn="l"/>
            <a:endParaRPr lang="zh-CN" altLang="en-US" sz="2400" i="0"/>
          </a:p>
        </p:txBody>
      </p:sp>
      <p:sp>
        <p:nvSpPr>
          <p:cNvPr id="102405" name="Rectangle 33"/>
          <p:cNvSpPr>
            <a:spLocks noChangeArrowheads="1"/>
          </p:cNvSpPr>
          <p:nvPr/>
        </p:nvSpPr>
        <p:spPr bwMode="auto">
          <a:xfrm>
            <a:off x="4648200" y="357188"/>
            <a:ext cx="1609725" cy="366712"/>
          </a:xfrm>
          <a:prstGeom prst="rect">
            <a:avLst/>
          </a:prstGeom>
          <a:noFill/>
          <a:ln w="3175">
            <a:noFill/>
            <a:miter lim="800000"/>
            <a:headEnd/>
            <a:tailEnd/>
          </a:ln>
        </p:spPr>
        <p:txBody>
          <a:bodyPr>
            <a:prstTxWarp prst="textNoShape">
              <a:avLst/>
            </a:prstTxWarp>
            <a:spAutoFit/>
          </a:bodyPr>
          <a:lstStyle/>
          <a:p>
            <a:r>
              <a:rPr lang="en-US" altLang="zh-CN" sz="1800">
                <a:solidFill>
                  <a:schemeClr val="folHlink"/>
                </a:solidFill>
              </a:rPr>
              <a:t>Collaborators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2"/>
          <p:cNvSpPr>
            <a:spLocks noGrp="1" noChangeArrowheads="1"/>
          </p:cNvSpPr>
          <p:nvPr>
            <p:ph type="body" idx="1"/>
          </p:nvPr>
        </p:nvSpPr>
        <p:spPr>
          <a:xfrm>
            <a:off x="2441575" y="2138363"/>
            <a:ext cx="5256213" cy="1692275"/>
          </a:xfrm>
        </p:spPr>
        <p:txBody>
          <a:bodyPr/>
          <a:lstStyle/>
          <a:p>
            <a:pPr eaLnBrk="1" hangingPunct="1">
              <a:buFontTx/>
              <a:buNone/>
            </a:pPr>
            <a:r>
              <a:rPr lang="zh-CN" altLang="en-US" sz="7200" b="1">
                <a:solidFill>
                  <a:srgbClr val="CC0000"/>
                </a:solidFill>
                <a:latin typeface="黑体" pitchFamily="2" charset="-122"/>
                <a:ea typeface="黑体" pitchFamily="2" charset="-122"/>
                <a:cs typeface="黑体" pitchFamily="2" charset="-122"/>
              </a:rPr>
              <a:t> </a:t>
            </a:r>
            <a:r>
              <a:rPr lang="zh-CN" altLang="en-US" sz="8000" b="1">
                <a:solidFill>
                  <a:srgbClr val="CC0000"/>
                </a:solidFill>
                <a:latin typeface="黑体" pitchFamily="2" charset="-122"/>
                <a:ea typeface="黑体" pitchFamily="2" charset="-122"/>
                <a:cs typeface="黑体" pitchFamily="2" charset="-122"/>
              </a:rPr>
              <a:t>谢 谢！</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048000" y="274638"/>
            <a:ext cx="6096000" cy="1143000"/>
          </a:xfrm>
        </p:spPr>
        <p:txBody>
          <a:bodyPr/>
          <a:lstStyle/>
          <a:p>
            <a:r>
              <a:rPr lang="zh-CN" altLang="en-US" dirty="0" smtClean="0">
                <a:solidFill>
                  <a:srgbClr val="FFFF00"/>
                </a:solidFill>
              </a:rPr>
              <a:t>人类线粒体蛋白</a:t>
            </a:r>
            <a:r>
              <a:rPr lang="en-US" altLang="zh-CN" dirty="0" smtClean="0">
                <a:solidFill>
                  <a:srgbClr val="FFFF00"/>
                </a:solidFill>
              </a:rPr>
              <a:t> </a:t>
            </a:r>
            <a:r>
              <a:rPr lang="zh-CN" altLang="en-US" dirty="0" smtClean="0">
                <a:solidFill>
                  <a:srgbClr val="FFFF00"/>
                </a:solidFill>
              </a:rPr>
              <a:t>（</a:t>
            </a:r>
            <a:r>
              <a:rPr lang="en-US" altLang="zh-CN" dirty="0" smtClean="0">
                <a:solidFill>
                  <a:srgbClr val="FFFF00"/>
                </a:solidFill>
              </a:rPr>
              <a:t>1500</a:t>
            </a:r>
            <a:r>
              <a:rPr lang="zh-CN" altLang="en-US" dirty="0" smtClean="0">
                <a:solidFill>
                  <a:srgbClr val="FFFF00"/>
                </a:solidFill>
              </a:rPr>
              <a:t>）</a:t>
            </a:r>
            <a:r>
              <a:rPr lang="en-US" altLang="ja-JP" dirty="0" smtClean="0"/>
              <a:t> </a:t>
            </a:r>
            <a:endParaRPr lang="en-US" dirty="0" smtClean="0"/>
          </a:p>
        </p:txBody>
      </p:sp>
      <p:sp>
        <p:nvSpPr>
          <p:cNvPr id="23555" name="Rectangle 3"/>
          <p:cNvSpPr>
            <a:spLocks noGrp="1" noChangeArrowheads="1"/>
          </p:cNvSpPr>
          <p:nvPr>
            <p:ph type="body" sz="half" idx="1"/>
          </p:nvPr>
        </p:nvSpPr>
        <p:spPr>
          <a:xfrm>
            <a:off x="152400" y="2057400"/>
            <a:ext cx="7848600" cy="3886200"/>
          </a:xfrm>
        </p:spPr>
        <p:txBody>
          <a:bodyPr/>
          <a:lstStyle/>
          <a:p>
            <a:r>
              <a:rPr lang="en-US" sz="3200" smtClean="0"/>
              <a:t>mtDNA</a:t>
            </a:r>
            <a:r>
              <a:rPr lang="zh-CN" altLang="en-US" sz="3200" smtClean="0"/>
              <a:t>基因和组成线粒体氧化磷酸化复合体所需的</a:t>
            </a:r>
            <a:r>
              <a:rPr lang="en-US" altLang="ja-JP" sz="3200" smtClean="0"/>
              <a:t>13</a:t>
            </a:r>
            <a:r>
              <a:rPr lang="zh-CN" altLang="en-US" sz="3200" smtClean="0"/>
              <a:t>种多肽</a:t>
            </a:r>
            <a:r>
              <a:rPr lang="en-US" altLang="ja-JP" sz="3200" smtClean="0"/>
              <a:t> </a:t>
            </a:r>
          </a:p>
          <a:p>
            <a:r>
              <a:rPr lang="zh-CN" altLang="en-US" sz="3200" smtClean="0"/>
              <a:t>～</a:t>
            </a:r>
            <a:r>
              <a:rPr lang="en-US" altLang="zh-CN" sz="3200" smtClean="0"/>
              <a:t>1500</a:t>
            </a:r>
            <a:r>
              <a:rPr lang="zh-CN" altLang="en-US" sz="3200" smtClean="0"/>
              <a:t>多肽</a:t>
            </a:r>
            <a:r>
              <a:rPr lang="zh-CN" sz="3200" smtClean="0"/>
              <a:t>：</a:t>
            </a:r>
            <a:r>
              <a:rPr lang="en-US" altLang="zh-CN" sz="3200" smtClean="0"/>
              <a:t> </a:t>
            </a:r>
            <a:r>
              <a:rPr lang="zh-CN" altLang="en-US" sz="3200" smtClean="0"/>
              <a:t>染色体中的核</a:t>
            </a:r>
            <a:r>
              <a:rPr lang="en-US" altLang="ja-JP" sz="3200" smtClean="0"/>
              <a:t>DNA</a:t>
            </a:r>
            <a:r>
              <a:rPr lang="zh-CN" altLang="en-US" sz="3200" smtClean="0"/>
              <a:t>编码，这些基因编码的线粒体蛋白在细胞质核糖体中合成，通过线粒体蛋白转入系统有选择地运输到线粒体</a:t>
            </a:r>
            <a:r>
              <a:rPr lang="en-US" altLang="ja-JP" sz="3200" smtClean="0"/>
              <a:t> </a:t>
            </a:r>
            <a:endParaRPr lang="en-US" sz="3200" smtClean="0"/>
          </a:p>
        </p:txBody>
      </p:sp>
      <p:pic>
        <p:nvPicPr>
          <p:cNvPr id="23556" name="Picture 3" descr="22489-004-EE9DC4F5.gif"/>
          <p:cNvPicPr>
            <a:picLocks noChangeAspect="1"/>
          </p:cNvPicPr>
          <p:nvPr/>
        </p:nvPicPr>
        <p:blipFill>
          <a:blip r:embed="rId2"/>
          <a:srcRect/>
          <a:stretch>
            <a:fillRect/>
          </a:stretch>
        </p:blipFill>
        <p:spPr bwMode="auto">
          <a:xfrm>
            <a:off x="-152400" y="0"/>
            <a:ext cx="3200400" cy="192087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3618" name="Rectangle 2"/>
          <p:cNvSpPr>
            <a:spLocks noGrp="1" noChangeArrowheads="1"/>
          </p:cNvSpPr>
          <p:nvPr>
            <p:ph type="title"/>
          </p:nvPr>
        </p:nvSpPr>
        <p:spPr>
          <a:xfrm>
            <a:off x="457200" y="228600"/>
            <a:ext cx="7772400" cy="1143000"/>
          </a:xfrm>
        </p:spPr>
        <p:txBody>
          <a:bodyPr/>
          <a:lstStyle/>
          <a:p>
            <a:pPr>
              <a:defRPr/>
            </a:pPr>
            <a:r>
              <a:rPr lang="zh-CN" altLang="en-US" sz="3200" dirty="0" smtClean="0">
                <a:solidFill>
                  <a:srgbClr val="FFFF00"/>
                </a:solidFill>
              </a:rPr>
              <a:t>人类线粒体</a:t>
            </a:r>
            <a:r>
              <a:rPr lang="en-US" altLang="zh-CN" sz="3200" dirty="0" smtClean="0">
                <a:solidFill>
                  <a:srgbClr val="FFFF00"/>
                </a:solidFill>
              </a:rPr>
              <a:t>DNA</a:t>
            </a:r>
            <a:r>
              <a:rPr lang="zh-CN" altLang="en-US" sz="3200" dirty="0" smtClean="0">
                <a:solidFill>
                  <a:srgbClr val="FFFF00"/>
                </a:solidFill>
              </a:rPr>
              <a:t>的分子结构</a:t>
            </a:r>
            <a:r>
              <a:rPr lang="en-US" sz="3200" dirty="0" smtClean="0">
                <a:solidFill>
                  <a:srgbClr val="FFFF00"/>
                </a:solidFill>
              </a:rPr>
              <a:t> </a:t>
            </a:r>
            <a:endParaRPr lang="en-US" sz="3200" b="1" dirty="0">
              <a:solidFill>
                <a:srgbClr val="FFFF00"/>
              </a:solidFill>
              <a:effectLst>
                <a:outerShdw blurRad="38100" dist="38100" dir="2700000" algn="tl">
                  <a:srgbClr val="000000"/>
                </a:outerShdw>
              </a:effectLst>
              <a:ea typeface="+mj-ea"/>
              <a:cs typeface="+mj-cs"/>
            </a:endParaRPr>
          </a:p>
        </p:txBody>
      </p:sp>
      <p:pic>
        <p:nvPicPr>
          <p:cNvPr id="24579" name="Picture 3"/>
          <p:cNvPicPr>
            <a:picLocks noGrp="1" noChangeAspect="1" noChangeArrowheads="1"/>
          </p:cNvPicPr>
          <p:nvPr>
            <p:ph type="chart" idx="4294967295"/>
          </p:nvPr>
        </p:nvPicPr>
        <p:blipFill>
          <a:blip r:embed="rId2"/>
          <a:srcRect/>
          <a:stretch>
            <a:fillRect/>
          </a:stretch>
        </p:blipFill>
        <p:spPr>
          <a:xfrm>
            <a:off x="4572000" y="1752600"/>
            <a:ext cx="4267200" cy="4953000"/>
          </a:xfrm>
        </p:spPr>
      </p:pic>
      <p:sp>
        <p:nvSpPr>
          <p:cNvPr id="623620" name="Rectangle 4"/>
          <p:cNvSpPr>
            <a:spLocks noGrp="1" noChangeArrowheads="1"/>
          </p:cNvSpPr>
          <p:nvPr>
            <p:ph type="body" sz="half" idx="1"/>
          </p:nvPr>
        </p:nvSpPr>
        <p:spPr>
          <a:xfrm>
            <a:off x="0" y="1484313"/>
            <a:ext cx="4356100" cy="4897437"/>
          </a:xfrm>
        </p:spPr>
        <p:txBody>
          <a:bodyPr/>
          <a:lstStyle/>
          <a:p>
            <a:r>
              <a:rPr lang="en-US" sz="2200" b="1">
                <a:effectLst>
                  <a:outerShdw blurRad="38100" dist="38100" dir="2700000" algn="tl">
                    <a:srgbClr val="DDDDDD"/>
                  </a:outerShdw>
                </a:effectLst>
              </a:rPr>
              <a:t>16569 bp,</a:t>
            </a:r>
            <a:r>
              <a:rPr lang="zh-CN" altLang="en-US" sz="2200"/>
              <a:t>环状双链</a:t>
            </a:r>
            <a:r>
              <a:rPr lang="en-US" altLang="ja-JP" sz="2200"/>
              <a:t>DNA</a:t>
            </a:r>
            <a:r>
              <a:rPr lang="zh-CN" altLang="en-US" sz="2200"/>
              <a:t>分子</a:t>
            </a:r>
            <a:endParaRPr lang="en-US" altLang="zh-CN" sz="2200"/>
          </a:p>
          <a:p>
            <a:pPr lvl="1"/>
            <a:r>
              <a:rPr lang="zh-CN" altLang="en-US" sz="1800">
                <a:ea typeface="宋体" charset="-122"/>
              </a:rPr>
              <a:t>富含</a:t>
            </a:r>
            <a:r>
              <a:rPr lang="en-US" altLang="ja-JP" sz="1800"/>
              <a:t>G</a:t>
            </a:r>
            <a:r>
              <a:rPr lang="zh-CN" altLang="en-US" sz="1800">
                <a:ea typeface="宋体" charset="-122"/>
              </a:rPr>
              <a:t>的重链（</a:t>
            </a:r>
            <a:r>
              <a:rPr lang="en-US" altLang="ja-JP" sz="1800"/>
              <a:t>H</a:t>
            </a:r>
            <a:r>
              <a:rPr lang="zh-CN" altLang="en-US" sz="1800">
                <a:ea typeface="宋体" charset="-122"/>
              </a:rPr>
              <a:t>链，外环）</a:t>
            </a:r>
            <a:endParaRPr lang="en-US" altLang="zh-CN" sz="1800"/>
          </a:p>
          <a:p>
            <a:pPr lvl="1"/>
            <a:r>
              <a:rPr lang="zh-CN" altLang="en-US" sz="1800">
                <a:ea typeface="宋体" charset="-122"/>
              </a:rPr>
              <a:t>富含</a:t>
            </a:r>
            <a:r>
              <a:rPr lang="en-US" altLang="ja-JP" sz="1800"/>
              <a:t>C</a:t>
            </a:r>
            <a:r>
              <a:rPr lang="zh-CN" altLang="en-US" sz="1800">
                <a:ea typeface="宋体" charset="-122"/>
              </a:rPr>
              <a:t>的轻链（</a:t>
            </a:r>
            <a:r>
              <a:rPr lang="en-US" altLang="ja-JP" sz="1800"/>
              <a:t>L</a:t>
            </a:r>
            <a:r>
              <a:rPr lang="zh-CN" altLang="en-US" sz="1800">
                <a:ea typeface="宋体" charset="-122"/>
              </a:rPr>
              <a:t>链）</a:t>
            </a:r>
            <a:endParaRPr lang="en-US" altLang="zh-CN" sz="1800"/>
          </a:p>
          <a:p>
            <a:r>
              <a:rPr lang="zh-CN" altLang="en-US" sz="2200"/>
              <a:t>基因之间没有间隔，无内含子序列</a:t>
            </a:r>
            <a:r>
              <a:rPr lang="en-US" altLang="ja-JP" sz="2200"/>
              <a:t> </a:t>
            </a:r>
            <a:endParaRPr lang="en-US" altLang="zh-CN" sz="2200"/>
          </a:p>
          <a:p>
            <a:r>
              <a:rPr lang="zh-CN" altLang="en-US" sz="2200"/>
              <a:t>编码</a:t>
            </a:r>
            <a:r>
              <a:rPr lang="en-US" altLang="ja-JP" sz="2200"/>
              <a:t>37</a:t>
            </a:r>
            <a:r>
              <a:rPr lang="zh-CN" altLang="en-US" sz="2200"/>
              <a:t>个基因，</a:t>
            </a:r>
            <a:endParaRPr lang="en-US" altLang="zh-CN" sz="2200"/>
          </a:p>
          <a:p>
            <a:pPr lvl="1"/>
            <a:r>
              <a:rPr lang="zh-CN" altLang="en-US" sz="2200">
                <a:ea typeface="宋体" charset="-122"/>
              </a:rPr>
              <a:t>呼吸链复合体必需的</a:t>
            </a:r>
            <a:r>
              <a:rPr lang="en-US" altLang="ja-JP" sz="2200"/>
              <a:t>13</a:t>
            </a:r>
            <a:r>
              <a:rPr lang="zh-CN" altLang="en-US" sz="2200">
                <a:ea typeface="宋体" charset="-122"/>
              </a:rPr>
              <a:t>个多肽，</a:t>
            </a:r>
            <a:endParaRPr lang="en-US" altLang="zh-CN" sz="2200"/>
          </a:p>
          <a:p>
            <a:pPr lvl="1"/>
            <a:r>
              <a:rPr lang="en-US" sz="2200"/>
              <a:t>22</a:t>
            </a:r>
            <a:r>
              <a:rPr lang="zh-CN" altLang="en-US" sz="2200">
                <a:ea typeface="宋体" charset="-122"/>
              </a:rPr>
              <a:t>个</a:t>
            </a:r>
            <a:r>
              <a:rPr lang="en-US" altLang="ja-JP" sz="2200"/>
              <a:t>tRNA</a:t>
            </a:r>
            <a:r>
              <a:rPr lang="zh-CN" altLang="en-US" sz="2200">
                <a:ea typeface="宋体" charset="-122"/>
              </a:rPr>
              <a:t>基因</a:t>
            </a:r>
            <a:endParaRPr lang="en-US" altLang="zh-CN" sz="2200"/>
          </a:p>
          <a:p>
            <a:pPr lvl="1"/>
            <a:r>
              <a:rPr lang="en-US" sz="2200"/>
              <a:t>2</a:t>
            </a:r>
            <a:r>
              <a:rPr lang="zh-CN" altLang="en-US" sz="2200">
                <a:ea typeface="宋体" charset="-122"/>
              </a:rPr>
              <a:t>个编码</a:t>
            </a:r>
            <a:r>
              <a:rPr lang="en-US" altLang="ja-JP" sz="2200"/>
              <a:t>rRNA</a:t>
            </a:r>
            <a:r>
              <a:rPr lang="zh-CN" altLang="en-US" sz="2200">
                <a:ea typeface="宋体" charset="-122"/>
              </a:rPr>
              <a:t>（</a:t>
            </a:r>
            <a:r>
              <a:rPr lang="en-US" altLang="ja-JP" sz="2200"/>
              <a:t>12S rRNA</a:t>
            </a:r>
            <a:r>
              <a:rPr lang="zh-CN" altLang="en-US" sz="2200">
                <a:ea typeface="宋体" charset="-122"/>
              </a:rPr>
              <a:t>、</a:t>
            </a:r>
            <a:r>
              <a:rPr lang="en-US" altLang="ja-JP" sz="2200"/>
              <a:t>16S rRNA</a:t>
            </a:r>
            <a:r>
              <a:rPr lang="zh-CN" altLang="en-US" sz="2200">
                <a:ea typeface="宋体" charset="-122"/>
              </a:rPr>
              <a:t>）</a:t>
            </a:r>
            <a:endParaRPr lang="en-US" sz="2200" b="1">
              <a:effectLst>
                <a:outerShdw blurRad="38100" dist="38100" dir="2700000" algn="tl">
                  <a:srgbClr val="DDDDDD"/>
                </a:outerShdw>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a:solidFill>
                  <a:srgbClr val="FFFF00"/>
                </a:solidFill>
              </a:rPr>
              <a:t>Specific features of mitochondrial genome</a:t>
            </a:r>
          </a:p>
        </p:txBody>
      </p:sp>
      <p:sp>
        <p:nvSpPr>
          <p:cNvPr id="25603" name="Rectangle 3"/>
          <p:cNvSpPr>
            <a:spLocks noGrp="1" noChangeArrowheads="1"/>
          </p:cNvSpPr>
          <p:nvPr>
            <p:ph type="body" sz="half" idx="1"/>
          </p:nvPr>
        </p:nvSpPr>
        <p:spPr>
          <a:xfrm>
            <a:off x="685800" y="1447800"/>
            <a:ext cx="7848600" cy="4953000"/>
          </a:xfrm>
        </p:spPr>
        <p:txBody>
          <a:bodyPr/>
          <a:lstStyle/>
          <a:p>
            <a:r>
              <a:rPr lang="zh-CN" altLang="en-US" dirty="0" smtClean="0"/>
              <a:t>拷贝</a:t>
            </a:r>
            <a:r>
              <a:rPr lang="en-US" dirty="0" smtClean="0"/>
              <a:t> Multiple </a:t>
            </a:r>
            <a:r>
              <a:rPr lang="en-US" dirty="0"/>
              <a:t>copies: 1,00-100,000</a:t>
            </a:r>
            <a:endParaRPr lang="en-US" dirty="0" smtClean="0"/>
          </a:p>
          <a:p>
            <a:r>
              <a:rPr lang="zh-CN" altLang="en-US" dirty="0" smtClean="0"/>
              <a:t>同质性</a:t>
            </a:r>
            <a:r>
              <a:rPr lang="en-US" altLang="zh-CN" dirty="0" smtClean="0"/>
              <a:t>(</a:t>
            </a:r>
            <a:r>
              <a:rPr lang="en-US" dirty="0" err="1" smtClean="0"/>
              <a:t>Homoplasmy</a:t>
            </a:r>
            <a:r>
              <a:rPr lang="en-US" dirty="0" smtClean="0"/>
              <a:t>) or </a:t>
            </a:r>
            <a:r>
              <a:rPr lang="en-US" dirty="0" err="1" smtClean="0"/>
              <a:t>heteroplasmiy</a:t>
            </a:r>
            <a:r>
              <a:rPr lang="en-US" dirty="0" smtClean="0"/>
              <a:t>(</a:t>
            </a:r>
            <a:r>
              <a:rPr lang="zh-CN" altLang="en-US" dirty="0" smtClean="0"/>
              <a:t>异质性</a:t>
            </a:r>
            <a:r>
              <a:rPr lang="en-US" altLang="zh-CN" dirty="0" smtClean="0"/>
              <a:t>)</a:t>
            </a:r>
            <a:endParaRPr lang="en-US" dirty="0" smtClean="0"/>
          </a:p>
          <a:p>
            <a:r>
              <a:rPr lang="zh-CN" altLang="en-US" dirty="0"/>
              <a:t>母系遗传</a:t>
            </a:r>
            <a:r>
              <a:rPr lang="en-US" altLang="ja-JP" dirty="0"/>
              <a:t> </a:t>
            </a:r>
            <a:r>
              <a:rPr lang="zh-CN" altLang="en-US" dirty="0"/>
              <a:t>（</a:t>
            </a:r>
            <a:r>
              <a:rPr lang="en-US" altLang="ja-JP" dirty="0"/>
              <a:t>Maternally transmitted</a:t>
            </a:r>
            <a:r>
              <a:rPr lang="zh-CN" altLang="en-US" dirty="0" smtClean="0"/>
              <a:t>）</a:t>
            </a:r>
            <a:endParaRPr lang="en-US" altLang="zh-CN" dirty="0" smtClean="0"/>
          </a:p>
          <a:p>
            <a:r>
              <a:rPr lang="zh-CN" altLang="en-US" dirty="0" smtClean="0"/>
              <a:t>遗传瓶颈效应</a:t>
            </a:r>
            <a:r>
              <a:rPr lang="en-US" dirty="0" smtClean="0"/>
              <a:t> bottle neck effects </a:t>
            </a:r>
            <a:endParaRPr lang="en-US" altLang="ja-JP" dirty="0" smtClean="0"/>
          </a:p>
          <a:p>
            <a:r>
              <a:rPr lang="zh-CN" altLang="en-US" dirty="0" smtClean="0"/>
              <a:t>密码子系统特性</a:t>
            </a:r>
            <a:r>
              <a:rPr lang="en-US" dirty="0" smtClean="0"/>
              <a:t> Specific </a:t>
            </a:r>
            <a:r>
              <a:rPr lang="en-US" dirty="0"/>
              <a:t>genetic </a:t>
            </a:r>
            <a:r>
              <a:rPr lang="en-US" dirty="0" err="1"/>
              <a:t>codons</a:t>
            </a:r>
            <a:endParaRPr lang="en-US" dirty="0" smtClean="0"/>
          </a:p>
          <a:p>
            <a:r>
              <a:rPr lang="zh-CN" altLang="en-US" dirty="0" smtClean="0"/>
              <a:t>半自主复制</a:t>
            </a:r>
            <a:r>
              <a:rPr lang="en-US" dirty="0" smtClean="0"/>
              <a:t> Replication </a:t>
            </a:r>
            <a:r>
              <a:rPr lang="en-US" dirty="0"/>
              <a:t>independent of cell division cycle</a:t>
            </a:r>
            <a:endParaRPr lang="en-US" dirty="0" smtClean="0"/>
          </a:p>
          <a:p>
            <a:r>
              <a:rPr lang="zh-CN" altLang="en-US" dirty="0" smtClean="0"/>
              <a:t>阈值效应</a:t>
            </a:r>
            <a:r>
              <a:rPr lang="en-US" dirty="0" smtClean="0"/>
              <a:t> Threshold </a:t>
            </a:r>
            <a:r>
              <a:rPr lang="en-US" dirty="0"/>
              <a:t>effects</a:t>
            </a:r>
          </a:p>
          <a:p>
            <a:r>
              <a:rPr lang="zh-CN" altLang="en-US" dirty="0"/>
              <a:t>高突变率</a:t>
            </a:r>
            <a:r>
              <a:rPr lang="en-US" altLang="ja-JP" dirty="0"/>
              <a:t> High mutation rates: </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395288" y="765175"/>
            <a:ext cx="8353425" cy="1143000"/>
          </a:xfrm>
        </p:spPr>
        <p:txBody>
          <a:bodyPr/>
          <a:lstStyle/>
          <a:p>
            <a:pPr>
              <a:defRPr/>
            </a:pPr>
            <a:r>
              <a:rPr lang="en-US" sz="2800" b="1" dirty="0">
                <a:solidFill>
                  <a:srgbClr val="FFFF00"/>
                </a:solidFill>
                <a:effectLst>
                  <a:outerShdw blurRad="38100" dist="38100" dir="2700000" algn="tl">
                    <a:srgbClr val="000000"/>
                  </a:outerShdw>
                </a:effectLst>
                <a:ea typeface="+mj-ea"/>
                <a:cs typeface="+mj-cs"/>
              </a:rPr>
              <a:t>A Chinese family with maternally transmitted </a:t>
            </a:r>
            <a:r>
              <a:rPr lang="en-US" sz="2800" b="1" dirty="0" err="1">
                <a:solidFill>
                  <a:srgbClr val="FFFF00"/>
                </a:solidFill>
                <a:effectLst>
                  <a:outerShdw blurRad="38100" dist="38100" dir="2700000" algn="tl">
                    <a:srgbClr val="000000"/>
                  </a:outerShdw>
                </a:effectLst>
                <a:ea typeface="+mj-ea"/>
                <a:cs typeface="+mj-cs"/>
              </a:rPr>
              <a:t>aminoglycoside</a:t>
            </a:r>
            <a:r>
              <a:rPr lang="en-US" sz="2800" b="1" dirty="0">
                <a:solidFill>
                  <a:srgbClr val="FFFF00"/>
                </a:solidFill>
                <a:effectLst>
                  <a:outerShdw blurRad="38100" dist="38100" dir="2700000" algn="tl">
                    <a:srgbClr val="000000"/>
                  </a:outerShdw>
                </a:effectLst>
                <a:ea typeface="+mj-ea"/>
                <a:cs typeface="+mj-cs"/>
              </a:rPr>
              <a:t>-induced and </a:t>
            </a:r>
            <a:r>
              <a:rPr lang="en-US" sz="2800" b="1" dirty="0" err="1">
                <a:solidFill>
                  <a:srgbClr val="FFFF00"/>
                </a:solidFill>
                <a:effectLst>
                  <a:outerShdw blurRad="38100" dist="38100" dir="2700000" algn="tl">
                    <a:srgbClr val="000000"/>
                  </a:outerShdw>
                </a:effectLst>
                <a:ea typeface="+mj-ea"/>
                <a:cs typeface="+mj-cs"/>
              </a:rPr>
              <a:t>nonsyndromic</a:t>
            </a:r>
            <a:r>
              <a:rPr lang="en-US" sz="2800" b="1" dirty="0">
                <a:solidFill>
                  <a:srgbClr val="FFFF00"/>
                </a:solidFill>
                <a:effectLst>
                  <a:outerShdw blurRad="38100" dist="38100" dir="2700000" algn="tl">
                    <a:srgbClr val="000000"/>
                  </a:outerShdw>
                </a:effectLst>
                <a:ea typeface="+mj-ea"/>
                <a:cs typeface="+mj-cs"/>
              </a:rPr>
              <a:t> deafness</a:t>
            </a:r>
            <a:r>
              <a:rPr lang="en-US" sz="2800" dirty="0">
                <a:solidFill>
                  <a:srgbClr val="FFFF00"/>
                </a:solidFill>
                <a:ea typeface="+mj-ea"/>
                <a:cs typeface="+mj-cs"/>
              </a:rPr>
              <a:t> (Zhao et al. AJHG. 2004)</a:t>
            </a:r>
            <a:endParaRPr lang="en-US" sz="4000" dirty="0">
              <a:solidFill>
                <a:srgbClr val="FFFF00"/>
              </a:solidFill>
              <a:ea typeface="+mj-ea"/>
              <a:cs typeface="+mj-cs"/>
            </a:endParaRPr>
          </a:p>
        </p:txBody>
      </p:sp>
      <p:graphicFrame>
        <p:nvGraphicFramePr>
          <p:cNvPr id="26626" name="Object 2"/>
          <p:cNvGraphicFramePr>
            <a:graphicFrameLocks noChangeAspect="1"/>
          </p:cNvGraphicFramePr>
          <p:nvPr>
            <p:ph idx="1"/>
          </p:nvPr>
        </p:nvGraphicFramePr>
        <p:xfrm>
          <a:off x="250825" y="2349500"/>
          <a:ext cx="8686800" cy="3806825"/>
        </p:xfrm>
        <a:graphic>
          <a:graphicData uri="http://schemas.openxmlformats.org/presentationml/2006/ole">
            <p:oleObj spid="_x0000_s26626" name="Image" r:id="rId3" imgW="12711111" imgH="2704762" progId="">
              <p:embed/>
            </p:oleObj>
          </a:graphicData>
        </a:graphic>
      </p:graphicFrame>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1" u="none" strike="noStrike" cap="none" normalizeH="0" baseline="0">
            <a:ln>
              <a:noFill/>
            </a:ln>
            <a:solidFill>
              <a:schemeClr val="tx1"/>
            </a:solidFill>
            <a:effectLst/>
            <a:latin typeface="Times New Roman" charset="0"/>
            <a:ea typeface="宋体" charset="-122"/>
            <a:cs typeface="宋体" charset="-122"/>
          </a:defRPr>
        </a:defPPr>
      </a:lstStyle>
    </a:spDef>
    <a:ln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1" u="none" strike="noStrike" cap="none" normalizeH="0" baseline="0">
            <a:ln>
              <a:noFill/>
            </a:ln>
            <a:solidFill>
              <a:schemeClr val="tx1"/>
            </a:solidFill>
            <a:effectLst/>
            <a:latin typeface="Times New Roman" charset="0"/>
            <a:ea typeface="宋体" charset="-122"/>
            <a:cs typeface="宋体" charset="-122"/>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2109</TotalTime>
  <Words>3566</Words>
  <Application>Microsoft Macintosh PowerPoint</Application>
  <PresentationFormat>On-screen Show (4:3)</PresentationFormat>
  <Paragraphs>351</Paragraphs>
  <Slides>58</Slides>
  <Notes>36</Notes>
  <HiddenSlides>0</HiddenSlides>
  <MMClips>0</MMClips>
  <ScaleCrop>false</ScaleCrop>
  <HeadingPairs>
    <vt:vector size="6" baseType="variant">
      <vt:variant>
        <vt:lpstr>Design Template</vt:lpstr>
      </vt:variant>
      <vt:variant>
        <vt:i4>1</vt:i4>
      </vt:variant>
      <vt:variant>
        <vt:lpstr>Embedded OLE Servers</vt:lpstr>
      </vt:variant>
      <vt:variant>
        <vt:i4>4</vt:i4>
      </vt:variant>
      <vt:variant>
        <vt:lpstr>Slide Titles</vt:lpstr>
      </vt:variant>
      <vt:variant>
        <vt:i4>58</vt:i4>
      </vt:variant>
    </vt:vector>
  </HeadingPairs>
  <TitlesOfParts>
    <vt:vector size="63" baseType="lpstr">
      <vt:lpstr>Default Design</vt:lpstr>
      <vt:lpstr>Photo Editor Photo</vt:lpstr>
      <vt:lpstr>Image</vt:lpstr>
      <vt:lpstr>Document</vt:lpstr>
      <vt:lpstr>Adobe Photoshop Elements Image</vt:lpstr>
      <vt:lpstr>浙江大学生命科学学院</vt:lpstr>
      <vt:lpstr>线粒体</vt:lpstr>
      <vt:lpstr>Slide 3</vt:lpstr>
      <vt:lpstr>线粒体疾病 </vt:lpstr>
      <vt:lpstr>Mitochondrial Disorders</vt:lpstr>
      <vt:lpstr>人类线粒体蛋白 （1500） </vt:lpstr>
      <vt:lpstr>人类线粒体DNA的分子结构 </vt:lpstr>
      <vt:lpstr>Specific features of mitochondrial genome</vt:lpstr>
      <vt:lpstr>A Chinese family with maternally transmitted aminoglycoside-induced and nonsyndromic deafness (Zhao et al. AJHG. 2004)</vt:lpstr>
      <vt:lpstr>线粒体DNA的阈值效应 </vt:lpstr>
      <vt:lpstr>线粒体DNA的遗传瓶颈 </vt:lpstr>
      <vt:lpstr>mtDNA基因突变</vt:lpstr>
      <vt:lpstr>卡恩斯一塞尔综合征 KSS syndrome</vt:lpstr>
      <vt:lpstr>线粒体脑肌病伴乳酸中毒及中风样发作 MERRF-syndrome</vt:lpstr>
      <vt:lpstr>线粒体脑肌病伴乳酸中毒及中风样发作（MELAS）</vt:lpstr>
      <vt:lpstr>Leber遗传性视神经病 (LHON)</vt:lpstr>
      <vt:lpstr>耳聋</vt:lpstr>
      <vt:lpstr>Slide 18</vt:lpstr>
      <vt:lpstr>Slide 19</vt:lpstr>
      <vt:lpstr>遗传性耳聋及常见致聋基因</vt:lpstr>
      <vt:lpstr>Slide 21</vt:lpstr>
      <vt:lpstr>Slide 22</vt:lpstr>
      <vt:lpstr>Maternally transmitted hearing loss  families carrying mitochondrial 12S mutations  </vt:lpstr>
      <vt:lpstr>母系遗传药物性耳聋的分子致病机制</vt:lpstr>
      <vt:lpstr>基因检测报告单-A1555G突变</vt:lpstr>
      <vt:lpstr>降低耳聋发生率</vt:lpstr>
      <vt:lpstr>Mutations in Mitochondrial Genome Associated with Human Diseases</vt:lpstr>
      <vt:lpstr>Slide 28</vt:lpstr>
      <vt:lpstr>线粒体12S rRNA A1555G和C1494T               是引起药物性耳聋的主要易感突变</vt:lpstr>
      <vt:lpstr>药 敏 实 验</vt:lpstr>
      <vt:lpstr>  Function characterization</vt:lpstr>
      <vt:lpstr>Slide 32</vt:lpstr>
      <vt:lpstr>Eletrophoretic Patterns of Mitochondrial Translation Products</vt:lpstr>
      <vt:lpstr>Slide 34</vt:lpstr>
      <vt:lpstr>Proposed Pathogenic Mechanism of Deafness-Associated 12S rRNA A1555G or C1494 mutation </vt:lpstr>
      <vt:lpstr>核修饰基因增强了A1555G突变相关               的耳聋表型表达</vt:lpstr>
      <vt:lpstr>Trmu/Mto2, Mto1, and Mss1/Gtpbp3 are the modifying enzymes for the modification of U34 at tRNALys, tRNAGlu and tRNAGln</vt:lpstr>
      <vt:lpstr>Slide 38</vt:lpstr>
      <vt:lpstr>mto2 mutant exhibits defect in 2-thio modifications of the mt tRNAGln, tRNALys, and  tRNAGlu, but not cytoplasmic tRNALys  (Umeda et al. JBC, 2005)</vt:lpstr>
      <vt:lpstr>TRMU (MTO2)  is the nuclear modifier gene for the phenotypic expression of deafness-associated 12S rRNA mutations </vt:lpstr>
      <vt:lpstr>8 European/Israeli deafness pedigrees with the A1555G mutations</vt:lpstr>
      <vt:lpstr>A10S mutation located at the N-terminal region of TRMU</vt:lpstr>
      <vt:lpstr>The A10S mutation did not affect importing into mitochondria and processing of  Trmu processor</vt:lpstr>
      <vt:lpstr>TRMU A10S mutation altered mitochondrial tRNA metabolism</vt:lpstr>
      <vt:lpstr>Mitochondrial protein labeling analysis</vt:lpstr>
      <vt:lpstr>Proposed Pathogenic Mechanism of Deafness-Associated 12S rRNA A1555G or C1494 mutation </vt:lpstr>
      <vt:lpstr>Slide 47</vt:lpstr>
      <vt:lpstr>线粒体DNA继发突变和单体型可增强    A1555G突变的耳聋表型的表达</vt:lpstr>
      <vt:lpstr>线粒体单体型可增强A1555G突变 相关的耳聋表型的表达</vt:lpstr>
      <vt:lpstr>线粒体基因继发突变可增强A1555G 突变相关的耳聋表型表达</vt:lpstr>
      <vt:lpstr>Slide 51</vt:lpstr>
      <vt:lpstr>Slide 52</vt:lpstr>
      <vt:lpstr>母系遗传药物性耳聋的分子致病机制</vt:lpstr>
      <vt:lpstr>Slide 54</vt:lpstr>
      <vt:lpstr>Slide 55</vt:lpstr>
      <vt:lpstr>社 会 效 益</vt:lpstr>
      <vt:lpstr>Slide 57</vt:lpstr>
      <vt:lpstr>Slide 58</vt:lpstr>
    </vt:vector>
  </TitlesOfParts>
  <Company>CCHMC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Christine Boyle</dc:creator>
  <cp:lastModifiedBy>cchmc cchmc</cp:lastModifiedBy>
  <cp:revision>186</cp:revision>
  <dcterms:created xsi:type="dcterms:W3CDTF">2011-07-31T01:23:43Z</dcterms:created>
  <dcterms:modified xsi:type="dcterms:W3CDTF">2011-07-31T01:32:10Z</dcterms:modified>
</cp:coreProperties>
</file>