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57" r:id="rId4"/>
    <p:sldId id="258" r:id="rId5"/>
    <p:sldId id="259" r:id="rId6"/>
    <p:sldId id="260" r:id="rId7"/>
    <p:sldId id="261" r:id="rId8"/>
    <p:sldId id="262" r:id="rId9"/>
    <p:sldId id="263" r:id="rId10"/>
    <p:sldId id="264" r:id="rId11"/>
    <p:sldId id="265" r:id="rId1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2021/3/4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2021/3/4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2021/3/4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2021/3/4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2021/3/4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2021/3/4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2420888"/>
            <a:ext cx="5666936" cy="523220"/>
          </a:xfrm>
          <a:prstGeom prst="rect">
            <a:avLst/>
          </a:prstGeom>
          <a:noFill/>
        </p:spPr>
        <p:txBody>
          <a:bodyPr wrap="none" rtlCol="0">
            <a:spAutoFit/>
          </a:bodyPr>
          <a:lstStyle/>
          <a:p>
            <a:r>
              <a:rPr lang="en-US" altLang="zh-CN" sz="2800" b="1" dirty="0" smtClean="0">
                <a:solidFill>
                  <a:srgbClr val="FF0000"/>
                </a:solidFill>
                <a:latin typeface="微软雅黑" pitchFamily="34" charset="-122"/>
                <a:ea typeface="微软雅黑" pitchFamily="34" charset="-122"/>
              </a:rPr>
              <a:t>2021.3.3</a:t>
            </a:r>
            <a:r>
              <a:rPr lang="zh-CN" altLang="en-US" sz="2800" b="1" dirty="0" smtClean="0">
                <a:solidFill>
                  <a:srgbClr val="FF0000"/>
                </a:solidFill>
                <a:latin typeface="微软雅黑" pitchFamily="34" charset="-122"/>
                <a:ea typeface="微软雅黑" pitchFamily="34" charset="-122"/>
              </a:rPr>
              <a:t>实验室安全检查抽检结果</a:t>
            </a:r>
            <a:endParaRPr lang="zh-CN" altLang="en-US" sz="2800" b="1" dirty="0">
              <a:solidFill>
                <a:srgbClr val="FF0000"/>
              </a:solidFill>
              <a:latin typeface="微软雅黑" pitchFamily="34" charset="-122"/>
              <a:ea typeface="微软雅黑" pitchFamily="34" charset="-122"/>
            </a:endParaRPr>
          </a:p>
        </p:txBody>
      </p:sp>
      <p:sp>
        <p:nvSpPr>
          <p:cNvPr id="3" name="TextBox 2"/>
          <p:cNvSpPr txBox="1"/>
          <p:nvPr/>
        </p:nvSpPr>
        <p:spPr>
          <a:xfrm>
            <a:off x="2483768" y="3501008"/>
            <a:ext cx="4411785" cy="369332"/>
          </a:xfrm>
          <a:prstGeom prst="rect">
            <a:avLst/>
          </a:prstGeom>
          <a:noFill/>
        </p:spPr>
        <p:txBody>
          <a:bodyPr wrap="none" rtlCol="0">
            <a:spAutoFit/>
          </a:bodyPr>
          <a:lstStyle/>
          <a:p>
            <a:r>
              <a:rPr lang="en-US" altLang="zh-CN" b="1" dirty="0" smtClean="0">
                <a:latin typeface="微软雅黑" pitchFamily="34" charset="-122"/>
                <a:ea typeface="微软雅黑" pitchFamily="34" charset="-122"/>
              </a:rPr>
              <a:t>---</a:t>
            </a:r>
            <a:r>
              <a:rPr lang="zh-CN" altLang="en-US" b="1" dirty="0" smtClean="0">
                <a:latin typeface="微软雅黑" pitchFamily="34" charset="-122"/>
                <a:ea typeface="微软雅黑" pitchFamily="34" charset="-122"/>
              </a:rPr>
              <a:t>校实验室建设和管理中心联合学院检查</a:t>
            </a:r>
            <a:endParaRPr lang="zh-CN" altLang="en-US" b="1"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259632" y="908720"/>
            <a:ext cx="6408712" cy="4806534"/>
          </a:xfrm>
          <a:prstGeom prst="rect">
            <a:avLst/>
          </a:prstGeom>
          <a:noFill/>
          <a:ln w="9525">
            <a:noFill/>
            <a:miter lim="800000"/>
            <a:headEnd/>
            <a:tailEnd/>
          </a:ln>
        </p:spPr>
      </p:pic>
      <p:sp>
        <p:nvSpPr>
          <p:cNvPr id="3" name="TextBox 2"/>
          <p:cNvSpPr txBox="1"/>
          <p:nvPr/>
        </p:nvSpPr>
        <p:spPr>
          <a:xfrm>
            <a:off x="1259632" y="332656"/>
            <a:ext cx="2244525" cy="461665"/>
          </a:xfrm>
          <a:prstGeom prst="rect">
            <a:avLst/>
          </a:prstGeom>
          <a:noFill/>
        </p:spPr>
        <p:txBody>
          <a:bodyPr wrap="none" rtlCol="0">
            <a:spAutoFit/>
          </a:bodyPr>
          <a:lstStyle/>
          <a:p>
            <a:r>
              <a:rPr lang="zh-CN" altLang="en-US" sz="2400" b="1" dirty="0" smtClean="0">
                <a:latin typeface="微软雅黑" pitchFamily="34" charset="-122"/>
                <a:ea typeface="微软雅黑" pitchFamily="34" charset="-122"/>
              </a:rPr>
              <a:t>化学北楼</a:t>
            </a:r>
            <a:r>
              <a:rPr lang="en-US" altLang="zh-CN" sz="2400" b="1" dirty="0" smtClean="0">
                <a:latin typeface="微软雅黑" pitchFamily="34" charset="-122"/>
                <a:ea typeface="微软雅黑" pitchFamily="34" charset="-122"/>
              </a:rPr>
              <a:t>N614</a:t>
            </a:r>
            <a:endParaRPr lang="zh-CN" altLang="en-US" sz="2400" b="1" dirty="0">
              <a:latin typeface="微软雅黑" pitchFamily="34" charset="-122"/>
              <a:ea typeface="微软雅黑" pitchFamily="34" charset="-122"/>
            </a:endParaRPr>
          </a:p>
        </p:txBody>
      </p:sp>
      <p:sp>
        <p:nvSpPr>
          <p:cNvPr id="4" name="TextBox 3"/>
          <p:cNvSpPr txBox="1"/>
          <p:nvPr/>
        </p:nvSpPr>
        <p:spPr>
          <a:xfrm>
            <a:off x="1115616" y="5877272"/>
            <a:ext cx="7571303" cy="646331"/>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实验室插座使用存在严重安全隐患，应固定在相关位置，且应远离易燃的</a:t>
            </a:r>
            <a:endParaRPr lang="en-US" altLang="zh-CN" b="1" dirty="0" smtClean="0">
              <a:latin typeface="微软雅黑" pitchFamily="34" charset="-122"/>
              <a:ea typeface="微软雅黑" pitchFamily="34" charset="-122"/>
            </a:endParaRPr>
          </a:p>
          <a:p>
            <a:r>
              <a:rPr lang="zh-CN" altLang="en-US" b="1" dirty="0" smtClean="0">
                <a:latin typeface="微软雅黑" pitchFamily="34" charset="-122"/>
                <a:ea typeface="微软雅黑" pitchFamily="34" charset="-122"/>
              </a:rPr>
              <a:t>有机溶剂。</a:t>
            </a:r>
            <a:endParaRPr lang="zh-CN" altLang="en-US" b="1" dirty="0">
              <a:latin typeface="微软雅黑" pitchFamily="34" charset="-122"/>
              <a:ea typeface="微软雅黑"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187624" y="764704"/>
            <a:ext cx="6696744" cy="5022558"/>
          </a:xfrm>
          <a:prstGeom prst="rect">
            <a:avLst/>
          </a:prstGeom>
          <a:noFill/>
          <a:ln w="9525">
            <a:noFill/>
            <a:miter lim="800000"/>
            <a:headEnd/>
            <a:tailEnd/>
          </a:ln>
        </p:spPr>
      </p:pic>
      <p:sp>
        <p:nvSpPr>
          <p:cNvPr id="3" name="TextBox 2"/>
          <p:cNvSpPr txBox="1"/>
          <p:nvPr/>
        </p:nvSpPr>
        <p:spPr>
          <a:xfrm>
            <a:off x="899592" y="188640"/>
            <a:ext cx="1415772" cy="461665"/>
          </a:xfrm>
          <a:prstGeom prst="rect">
            <a:avLst/>
          </a:prstGeom>
          <a:noFill/>
        </p:spPr>
        <p:txBody>
          <a:bodyPr wrap="none" rtlCol="0">
            <a:spAutoFit/>
          </a:bodyPr>
          <a:lstStyle/>
          <a:p>
            <a:r>
              <a:rPr lang="zh-CN" altLang="en-US" sz="2400" b="1" dirty="0" smtClean="0">
                <a:latin typeface="微软雅黑" pitchFamily="34" charset="-122"/>
                <a:ea typeface="微软雅黑" pitchFamily="34" charset="-122"/>
              </a:rPr>
              <a:t>公共走廊</a:t>
            </a:r>
            <a:endParaRPr lang="zh-CN" altLang="en-US" sz="2400" b="1" dirty="0">
              <a:latin typeface="微软雅黑" pitchFamily="34" charset="-122"/>
              <a:ea typeface="微软雅黑" pitchFamily="34" charset="-122"/>
            </a:endParaRPr>
          </a:p>
        </p:txBody>
      </p:sp>
      <p:sp>
        <p:nvSpPr>
          <p:cNvPr id="4" name="TextBox 3"/>
          <p:cNvSpPr txBox="1"/>
          <p:nvPr/>
        </p:nvSpPr>
        <p:spPr>
          <a:xfrm>
            <a:off x="971600" y="5949280"/>
            <a:ext cx="7571303" cy="646331"/>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产生的废液和试剂瓶应及时清理，并存放在学院规定的地址。临时存放的</a:t>
            </a:r>
            <a:endParaRPr lang="en-US" altLang="zh-CN" b="1" dirty="0" smtClean="0">
              <a:latin typeface="微软雅黑" pitchFamily="34" charset="-122"/>
              <a:ea typeface="微软雅黑" pitchFamily="34" charset="-122"/>
            </a:endParaRPr>
          </a:p>
          <a:p>
            <a:r>
              <a:rPr lang="zh-CN" altLang="en-US" b="1" dirty="0" smtClean="0">
                <a:latin typeface="微软雅黑" pitchFamily="34" charset="-122"/>
                <a:ea typeface="微软雅黑" pitchFamily="34" charset="-122"/>
              </a:rPr>
              <a:t>试剂位置应张贴相关的警示牌。</a:t>
            </a:r>
            <a:endParaRPr lang="zh-CN" altLang="en-US" b="1" dirty="0">
              <a:latin typeface="微软雅黑" pitchFamily="34" charset="-122"/>
              <a:ea typeface="微软雅黑"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11560" y="692696"/>
            <a:ext cx="7686600" cy="5078313"/>
          </a:xfrm>
          <a:prstGeom prst="rect">
            <a:avLst/>
          </a:prstGeom>
        </p:spPr>
        <p:txBody>
          <a:bodyPr wrap="square">
            <a:spAutoFit/>
          </a:bodyPr>
          <a:lstStyle/>
          <a:p>
            <a:pPr algn="just">
              <a:lnSpc>
                <a:spcPct val="150000"/>
              </a:lnSpc>
            </a:pPr>
            <a:r>
              <a:rPr lang="en-US" altLang="zh-CN" dirty="0" smtClean="0"/>
              <a:t>2021</a:t>
            </a:r>
            <a:r>
              <a:rPr lang="zh-CN" altLang="en-US" dirty="0" smtClean="0"/>
              <a:t>年</a:t>
            </a:r>
            <a:r>
              <a:rPr lang="en-US" altLang="zh-CN" dirty="0" smtClean="0"/>
              <a:t>3</a:t>
            </a:r>
            <a:r>
              <a:rPr lang="zh-CN" altLang="en-US" dirty="0" smtClean="0"/>
              <a:t>月</a:t>
            </a:r>
            <a:r>
              <a:rPr lang="en-US" altLang="zh-CN" dirty="0" smtClean="0"/>
              <a:t>3</a:t>
            </a:r>
            <a:r>
              <a:rPr lang="zh-CN" altLang="en-US" dirty="0" smtClean="0"/>
              <a:t>日上午，学校实验室建设和管理中心领导对我院实验室安全工作进行了检查，检查采取随机抽查的形式。目前遇到的共性问题主要如下：</a:t>
            </a:r>
          </a:p>
          <a:p>
            <a:pPr algn="just">
              <a:lnSpc>
                <a:spcPct val="150000"/>
              </a:lnSpc>
            </a:pPr>
            <a:r>
              <a:rPr lang="en-US" altLang="zh-CN" dirty="0" smtClean="0"/>
              <a:t>1</a:t>
            </a:r>
            <a:r>
              <a:rPr lang="zh-CN" altLang="en-US" dirty="0" smtClean="0"/>
              <a:t>、危险</a:t>
            </a:r>
            <a:r>
              <a:rPr lang="zh-CN" altLang="en-US" dirty="0" smtClean="0"/>
              <a:t>管控类化学品，如乙醚、丙酮、</a:t>
            </a:r>
            <a:r>
              <a:rPr lang="en-US" altLang="zh-CN" dirty="0" smtClean="0"/>
              <a:t>THF</a:t>
            </a:r>
            <a:r>
              <a:rPr lang="zh-CN" altLang="en-US" dirty="0" smtClean="0"/>
              <a:t>等没有落实相关学院的规定</a:t>
            </a:r>
            <a:r>
              <a:rPr lang="zh-CN" altLang="en-US" dirty="0" smtClean="0"/>
              <a:t>，     这</a:t>
            </a:r>
            <a:r>
              <a:rPr lang="zh-CN" altLang="en-US" dirty="0" smtClean="0"/>
              <a:t>类化学品应严格实行双人双锁、使用登记的台帐管理制度。</a:t>
            </a:r>
          </a:p>
          <a:p>
            <a:pPr algn="just">
              <a:lnSpc>
                <a:spcPct val="150000"/>
              </a:lnSpc>
            </a:pPr>
            <a:r>
              <a:rPr lang="en-US" altLang="zh-CN" dirty="0" smtClean="0"/>
              <a:t>2</a:t>
            </a:r>
            <a:r>
              <a:rPr lang="zh-CN" altLang="en-US" dirty="0" smtClean="0"/>
              <a:t>、试剂</a:t>
            </a:r>
            <a:r>
              <a:rPr lang="zh-CN" altLang="en-US" dirty="0" smtClean="0"/>
              <a:t>标签使用不规范，应采用学院统一购买的标签纸。</a:t>
            </a:r>
          </a:p>
          <a:p>
            <a:pPr algn="just">
              <a:lnSpc>
                <a:spcPct val="150000"/>
              </a:lnSpc>
            </a:pPr>
            <a:r>
              <a:rPr lang="en-US" altLang="zh-CN" dirty="0" smtClean="0"/>
              <a:t>3</a:t>
            </a:r>
            <a:r>
              <a:rPr lang="zh-CN" altLang="en-US" dirty="0" smtClean="0"/>
              <a:t>、实验室</a:t>
            </a:r>
            <a:r>
              <a:rPr lang="zh-CN" altLang="en-US" dirty="0" smtClean="0"/>
              <a:t>卫生不整洁，产生的垃圾和使用完毕的废纸、废液瓶应及时清理。</a:t>
            </a:r>
          </a:p>
          <a:p>
            <a:pPr algn="just">
              <a:lnSpc>
                <a:spcPct val="150000"/>
              </a:lnSpc>
            </a:pPr>
            <a:r>
              <a:rPr lang="en-US" altLang="zh-CN" dirty="0" smtClean="0"/>
              <a:t>4</a:t>
            </a:r>
            <a:r>
              <a:rPr lang="zh-CN" altLang="en-US" dirty="0" smtClean="0"/>
              <a:t>、实验室</a:t>
            </a:r>
            <a:r>
              <a:rPr lang="zh-CN" altLang="en-US" dirty="0" smtClean="0"/>
              <a:t>插座使用存在较大安全隐患，且近距离接触有机溶剂。插排应固定在相关位置，并且应远离易燃的有机溶剂。</a:t>
            </a:r>
          </a:p>
          <a:p>
            <a:pPr algn="just">
              <a:lnSpc>
                <a:spcPct val="150000"/>
              </a:lnSpc>
            </a:pPr>
            <a:r>
              <a:rPr lang="en-US" altLang="zh-CN" dirty="0" smtClean="0"/>
              <a:t>5</a:t>
            </a:r>
            <a:r>
              <a:rPr lang="zh-CN" altLang="en-US" dirty="0" smtClean="0"/>
              <a:t>、实验室</a:t>
            </a:r>
            <a:r>
              <a:rPr lang="zh-CN" altLang="en-US" dirty="0" smtClean="0"/>
              <a:t>内不要存放过多的有机溶剂，存在较大风险。</a:t>
            </a:r>
          </a:p>
          <a:p>
            <a:pPr algn="just">
              <a:lnSpc>
                <a:spcPct val="150000"/>
              </a:lnSpc>
            </a:pPr>
            <a:r>
              <a:rPr lang="en-US" altLang="zh-CN" dirty="0" smtClean="0"/>
              <a:t>6</a:t>
            </a:r>
            <a:r>
              <a:rPr lang="zh-CN" altLang="en-US" dirty="0" smtClean="0"/>
              <a:t>、实验室</a:t>
            </a:r>
            <a:r>
              <a:rPr lang="zh-CN" altLang="en-US" dirty="0" smtClean="0"/>
              <a:t>内发现有学生的食物和水果等，应杜绝在实验室内饮食。</a:t>
            </a:r>
          </a:p>
          <a:p>
            <a:pPr algn="just">
              <a:lnSpc>
                <a:spcPct val="150000"/>
              </a:lnSpc>
            </a:pPr>
            <a:r>
              <a:rPr lang="en-US" altLang="zh-CN" dirty="0" smtClean="0"/>
              <a:t>7</a:t>
            </a:r>
            <a:r>
              <a:rPr lang="zh-CN" altLang="en-US" dirty="0" smtClean="0"/>
              <a:t>、楼道</a:t>
            </a:r>
            <a:r>
              <a:rPr lang="zh-CN" altLang="en-US" dirty="0" smtClean="0"/>
              <a:t>应保持通畅、整洁，产生的废液和废液瓶应及时清理，运输至学院规定的位置，同时在楼道存放临时溶剂的地点粘贴警示牌。</a:t>
            </a:r>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4" y="1484784"/>
            <a:ext cx="4032448" cy="3024336"/>
          </a:xfrm>
          <a:prstGeom prst="rect">
            <a:avLst/>
          </a:prstGeom>
          <a:noFill/>
          <a:ln w="9525">
            <a:noFill/>
            <a:miter lim="800000"/>
            <a:headEnd/>
            <a:tailEnd/>
          </a:ln>
        </p:spPr>
      </p:pic>
      <p:sp>
        <p:nvSpPr>
          <p:cNvPr id="4" name="TextBox 3"/>
          <p:cNvSpPr txBox="1"/>
          <p:nvPr/>
        </p:nvSpPr>
        <p:spPr>
          <a:xfrm>
            <a:off x="467544" y="5517232"/>
            <a:ext cx="8032968" cy="369332"/>
          </a:xfrm>
          <a:prstGeom prst="rect">
            <a:avLst/>
          </a:prstGeom>
          <a:noFill/>
        </p:spPr>
        <p:txBody>
          <a:bodyPr wrap="none" rtlCol="0">
            <a:spAutoFit/>
          </a:bodyPr>
          <a:lstStyle/>
          <a:p>
            <a:r>
              <a:rPr lang="zh-CN" altLang="en-US" dirty="0" smtClean="0">
                <a:latin typeface="微软雅黑" pitchFamily="34" charset="-122"/>
                <a:ea typeface="微软雅黑" pitchFamily="34" charset="-122"/>
              </a:rPr>
              <a:t>校实验室建设和管理中心领导联合我院领导对实验室安全问题进行了随机检查</a:t>
            </a:r>
            <a:endParaRPr lang="zh-CN" altLang="en-US" dirty="0">
              <a:latin typeface="微软雅黑" pitchFamily="34" charset="-122"/>
              <a:ea typeface="微软雅黑" pitchFamily="34" charset="-122"/>
            </a:endParaRPr>
          </a:p>
        </p:txBody>
      </p:sp>
      <p:pic>
        <p:nvPicPr>
          <p:cNvPr id="1028" name="Picture 4"/>
          <p:cNvPicPr>
            <a:picLocks noChangeAspect="1" noChangeArrowheads="1"/>
          </p:cNvPicPr>
          <p:nvPr/>
        </p:nvPicPr>
        <p:blipFill>
          <a:blip r:embed="rId3" cstate="print"/>
          <a:srcRect/>
          <a:stretch>
            <a:fillRect/>
          </a:stretch>
        </p:blipFill>
        <p:spPr bwMode="auto">
          <a:xfrm>
            <a:off x="4644008" y="1484784"/>
            <a:ext cx="4032448" cy="3024336"/>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475656" y="1052736"/>
            <a:ext cx="5472608" cy="4104456"/>
          </a:xfrm>
          <a:prstGeom prst="rect">
            <a:avLst/>
          </a:prstGeom>
          <a:noFill/>
          <a:ln w="9525">
            <a:noFill/>
            <a:miter lim="800000"/>
            <a:headEnd/>
            <a:tailEnd/>
          </a:ln>
        </p:spPr>
      </p:pic>
      <p:sp>
        <p:nvSpPr>
          <p:cNvPr id="3" name="TextBox 2"/>
          <p:cNvSpPr txBox="1"/>
          <p:nvPr/>
        </p:nvSpPr>
        <p:spPr>
          <a:xfrm>
            <a:off x="1259632" y="332656"/>
            <a:ext cx="2244525" cy="461665"/>
          </a:xfrm>
          <a:prstGeom prst="rect">
            <a:avLst/>
          </a:prstGeom>
          <a:noFill/>
        </p:spPr>
        <p:txBody>
          <a:bodyPr wrap="none" rtlCol="0">
            <a:spAutoFit/>
          </a:bodyPr>
          <a:lstStyle/>
          <a:p>
            <a:r>
              <a:rPr lang="zh-CN" altLang="en-US" sz="2400" b="1" dirty="0" smtClean="0">
                <a:latin typeface="微软雅黑" pitchFamily="34" charset="-122"/>
                <a:ea typeface="微软雅黑" pitchFamily="34" charset="-122"/>
              </a:rPr>
              <a:t>化学北楼</a:t>
            </a:r>
            <a:r>
              <a:rPr lang="en-US" altLang="zh-CN" sz="2400" b="1" dirty="0" smtClean="0">
                <a:latin typeface="微软雅黑" pitchFamily="34" charset="-122"/>
                <a:ea typeface="微软雅黑" pitchFamily="34" charset="-122"/>
              </a:rPr>
              <a:t>N604</a:t>
            </a:r>
            <a:endParaRPr lang="zh-CN" altLang="en-US" sz="2400" b="1" dirty="0">
              <a:latin typeface="微软雅黑" pitchFamily="34" charset="-122"/>
              <a:ea typeface="微软雅黑" pitchFamily="34" charset="-122"/>
            </a:endParaRPr>
          </a:p>
        </p:txBody>
      </p:sp>
      <p:sp>
        <p:nvSpPr>
          <p:cNvPr id="4" name="TextBox 3"/>
          <p:cNvSpPr txBox="1"/>
          <p:nvPr/>
        </p:nvSpPr>
        <p:spPr>
          <a:xfrm>
            <a:off x="1115616" y="5661248"/>
            <a:ext cx="7340471" cy="646331"/>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危险管控类试剂没有落实相关的规定，应该全部存放于专门的安全柜，</a:t>
            </a:r>
            <a:endParaRPr lang="en-US" altLang="zh-CN" b="1" dirty="0" smtClean="0">
              <a:latin typeface="微软雅黑" pitchFamily="34" charset="-122"/>
              <a:ea typeface="微软雅黑" pitchFamily="34" charset="-122"/>
            </a:endParaRPr>
          </a:p>
          <a:p>
            <a:r>
              <a:rPr lang="zh-CN" altLang="en-US" b="1" dirty="0" smtClean="0">
                <a:latin typeface="微软雅黑" pitchFamily="34" charset="-122"/>
                <a:ea typeface="微软雅黑" pitchFamily="34" charset="-122"/>
              </a:rPr>
              <a:t>并且需要双人双锁和使用登记的台帐制度</a:t>
            </a:r>
            <a:endParaRPr lang="zh-CN" altLang="en-US" b="1" dirty="0">
              <a:latin typeface="微软雅黑" pitchFamily="34" charset="-122"/>
              <a:ea typeface="微软雅黑"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332656"/>
            <a:ext cx="2244525" cy="461665"/>
          </a:xfrm>
          <a:prstGeom prst="rect">
            <a:avLst/>
          </a:prstGeom>
          <a:noFill/>
        </p:spPr>
        <p:txBody>
          <a:bodyPr wrap="none" rtlCol="0">
            <a:spAutoFit/>
          </a:bodyPr>
          <a:lstStyle/>
          <a:p>
            <a:r>
              <a:rPr lang="zh-CN" altLang="en-US" sz="2400" b="1" dirty="0" smtClean="0">
                <a:latin typeface="微软雅黑" pitchFamily="34" charset="-122"/>
                <a:ea typeface="微软雅黑" pitchFamily="34" charset="-122"/>
              </a:rPr>
              <a:t>化学北楼</a:t>
            </a:r>
            <a:r>
              <a:rPr lang="en-US" altLang="zh-CN" sz="2400" b="1" dirty="0" smtClean="0">
                <a:latin typeface="微软雅黑" pitchFamily="34" charset="-122"/>
                <a:ea typeface="微软雅黑" pitchFamily="34" charset="-122"/>
              </a:rPr>
              <a:t>N604</a:t>
            </a:r>
            <a:endParaRPr lang="zh-CN" altLang="en-US" sz="2400" b="1" dirty="0">
              <a:latin typeface="微软雅黑" pitchFamily="34" charset="-122"/>
              <a:ea typeface="微软雅黑" pitchFamily="34" charset="-122"/>
            </a:endParaRPr>
          </a:p>
        </p:txBody>
      </p:sp>
      <p:pic>
        <p:nvPicPr>
          <p:cNvPr id="3074" name="Picture 2"/>
          <p:cNvPicPr>
            <a:picLocks noChangeAspect="1" noChangeArrowheads="1"/>
          </p:cNvPicPr>
          <p:nvPr/>
        </p:nvPicPr>
        <p:blipFill>
          <a:blip r:embed="rId2" cstate="print"/>
          <a:srcRect/>
          <a:stretch>
            <a:fillRect/>
          </a:stretch>
        </p:blipFill>
        <p:spPr bwMode="auto">
          <a:xfrm>
            <a:off x="1835696" y="1268760"/>
            <a:ext cx="5292080" cy="3969060"/>
          </a:xfrm>
          <a:prstGeom prst="rect">
            <a:avLst/>
          </a:prstGeom>
          <a:noFill/>
          <a:ln w="9525">
            <a:noFill/>
            <a:miter lim="800000"/>
            <a:headEnd/>
            <a:tailEnd/>
          </a:ln>
        </p:spPr>
      </p:pic>
      <p:sp>
        <p:nvSpPr>
          <p:cNvPr id="4" name="TextBox 3"/>
          <p:cNvSpPr txBox="1"/>
          <p:nvPr/>
        </p:nvSpPr>
        <p:spPr>
          <a:xfrm>
            <a:off x="1115616" y="5661248"/>
            <a:ext cx="7571303" cy="646331"/>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实验室插座使用存在严重安全隐患，应固定在相关位置，且应远离易燃的</a:t>
            </a:r>
            <a:endParaRPr lang="en-US" altLang="zh-CN" b="1" dirty="0" smtClean="0">
              <a:latin typeface="微软雅黑" pitchFamily="34" charset="-122"/>
              <a:ea typeface="微软雅黑" pitchFamily="34" charset="-122"/>
            </a:endParaRPr>
          </a:p>
          <a:p>
            <a:r>
              <a:rPr lang="zh-CN" altLang="en-US" b="1" dirty="0" smtClean="0">
                <a:latin typeface="微软雅黑" pitchFamily="34" charset="-122"/>
                <a:ea typeface="微软雅黑" pitchFamily="34" charset="-122"/>
              </a:rPr>
              <a:t>有机溶剂。</a:t>
            </a:r>
            <a:endParaRPr lang="zh-CN" altLang="en-US" b="1" dirty="0">
              <a:latin typeface="微软雅黑" pitchFamily="34" charset="-122"/>
              <a:ea typeface="微软雅黑"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332656"/>
            <a:ext cx="2244525" cy="461665"/>
          </a:xfrm>
          <a:prstGeom prst="rect">
            <a:avLst/>
          </a:prstGeom>
          <a:noFill/>
        </p:spPr>
        <p:txBody>
          <a:bodyPr wrap="none" rtlCol="0">
            <a:spAutoFit/>
          </a:bodyPr>
          <a:lstStyle/>
          <a:p>
            <a:r>
              <a:rPr lang="zh-CN" altLang="en-US" sz="2400" b="1" dirty="0" smtClean="0">
                <a:latin typeface="微软雅黑" pitchFamily="34" charset="-122"/>
                <a:ea typeface="微软雅黑" pitchFamily="34" charset="-122"/>
              </a:rPr>
              <a:t>化学北楼</a:t>
            </a:r>
            <a:r>
              <a:rPr lang="en-US" altLang="zh-CN" sz="2400" b="1" dirty="0" smtClean="0">
                <a:latin typeface="微软雅黑" pitchFamily="34" charset="-122"/>
                <a:ea typeface="微软雅黑" pitchFamily="34" charset="-122"/>
              </a:rPr>
              <a:t>N606</a:t>
            </a:r>
            <a:endParaRPr lang="zh-CN" altLang="en-US" sz="2400" b="1" dirty="0">
              <a:latin typeface="微软雅黑" pitchFamily="34" charset="-122"/>
              <a:ea typeface="微软雅黑" pitchFamily="34" charset="-122"/>
            </a:endParaRPr>
          </a:p>
        </p:txBody>
      </p:sp>
      <p:pic>
        <p:nvPicPr>
          <p:cNvPr id="4098" name="Picture 2"/>
          <p:cNvPicPr>
            <a:picLocks noChangeAspect="1" noChangeArrowheads="1"/>
          </p:cNvPicPr>
          <p:nvPr/>
        </p:nvPicPr>
        <p:blipFill>
          <a:blip r:embed="rId2" cstate="print"/>
          <a:srcRect/>
          <a:stretch>
            <a:fillRect/>
          </a:stretch>
        </p:blipFill>
        <p:spPr bwMode="auto">
          <a:xfrm>
            <a:off x="1547664" y="1052736"/>
            <a:ext cx="6192688" cy="4644516"/>
          </a:xfrm>
          <a:prstGeom prst="rect">
            <a:avLst/>
          </a:prstGeom>
          <a:noFill/>
          <a:ln w="9525">
            <a:noFill/>
            <a:miter lim="800000"/>
            <a:headEnd/>
            <a:tailEnd/>
          </a:ln>
        </p:spPr>
      </p:pic>
      <p:sp>
        <p:nvSpPr>
          <p:cNvPr id="4" name="TextBox 3"/>
          <p:cNvSpPr txBox="1"/>
          <p:nvPr/>
        </p:nvSpPr>
        <p:spPr>
          <a:xfrm>
            <a:off x="2051720" y="6021288"/>
            <a:ext cx="5493812" cy="369332"/>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试剂瓶标签使用不规范，应采用学院统一采购的标签</a:t>
            </a:r>
            <a:endParaRPr lang="zh-CN" altLang="en-US" b="1" dirty="0">
              <a:latin typeface="微软雅黑" pitchFamily="34" charset="-122"/>
              <a:ea typeface="微软雅黑"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332656"/>
            <a:ext cx="2244525" cy="461665"/>
          </a:xfrm>
          <a:prstGeom prst="rect">
            <a:avLst/>
          </a:prstGeom>
          <a:noFill/>
        </p:spPr>
        <p:txBody>
          <a:bodyPr wrap="none" rtlCol="0">
            <a:spAutoFit/>
          </a:bodyPr>
          <a:lstStyle/>
          <a:p>
            <a:r>
              <a:rPr lang="zh-CN" altLang="en-US" sz="2400" b="1" dirty="0" smtClean="0">
                <a:latin typeface="微软雅黑" pitchFamily="34" charset="-122"/>
                <a:ea typeface="微软雅黑" pitchFamily="34" charset="-122"/>
              </a:rPr>
              <a:t>化学北楼</a:t>
            </a:r>
            <a:r>
              <a:rPr lang="en-US" altLang="zh-CN" sz="2400" b="1" dirty="0" smtClean="0">
                <a:latin typeface="微软雅黑" pitchFamily="34" charset="-122"/>
                <a:ea typeface="微软雅黑" pitchFamily="34" charset="-122"/>
              </a:rPr>
              <a:t>N606</a:t>
            </a:r>
            <a:endParaRPr lang="zh-CN" altLang="en-US" sz="2400" b="1" dirty="0">
              <a:latin typeface="微软雅黑" pitchFamily="34" charset="-122"/>
              <a:ea typeface="微软雅黑" pitchFamily="34" charset="-122"/>
            </a:endParaRPr>
          </a:p>
        </p:txBody>
      </p:sp>
      <p:pic>
        <p:nvPicPr>
          <p:cNvPr id="5122" name="Picture 2"/>
          <p:cNvPicPr>
            <a:picLocks noChangeAspect="1" noChangeArrowheads="1"/>
          </p:cNvPicPr>
          <p:nvPr/>
        </p:nvPicPr>
        <p:blipFill>
          <a:blip r:embed="rId2" cstate="print"/>
          <a:srcRect/>
          <a:stretch>
            <a:fillRect/>
          </a:stretch>
        </p:blipFill>
        <p:spPr bwMode="auto">
          <a:xfrm>
            <a:off x="1259632" y="980728"/>
            <a:ext cx="6552728" cy="4914546"/>
          </a:xfrm>
          <a:prstGeom prst="rect">
            <a:avLst/>
          </a:prstGeom>
          <a:noFill/>
          <a:ln w="9525">
            <a:noFill/>
            <a:miter lim="800000"/>
            <a:headEnd/>
            <a:tailEnd/>
          </a:ln>
        </p:spPr>
      </p:pic>
      <p:sp>
        <p:nvSpPr>
          <p:cNvPr id="4" name="TextBox 3"/>
          <p:cNvSpPr txBox="1"/>
          <p:nvPr/>
        </p:nvSpPr>
        <p:spPr>
          <a:xfrm>
            <a:off x="1547664" y="6021288"/>
            <a:ext cx="5976664" cy="646331"/>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桌面摆放混乱，试剂应放在专用的柜子和架子上，不能与实验记录和口罩等混放</a:t>
            </a:r>
            <a:endParaRPr lang="zh-CN" altLang="en-US" b="1" dirty="0">
              <a:latin typeface="微软雅黑" pitchFamily="34" charset="-122"/>
              <a:ea typeface="微软雅黑"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332656"/>
            <a:ext cx="2244525" cy="461665"/>
          </a:xfrm>
          <a:prstGeom prst="rect">
            <a:avLst/>
          </a:prstGeom>
          <a:noFill/>
        </p:spPr>
        <p:txBody>
          <a:bodyPr wrap="none" rtlCol="0">
            <a:spAutoFit/>
          </a:bodyPr>
          <a:lstStyle/>
          <a:p>
            <a:r>
              <a:rPr lang="zh-CN" altLang="en-US" sz="2400" b="1" dirty="0" smtClean="0">
                <a:latin typeface="微软雅黑" pitchFamily="34" charset="-122"/>
                <a:ea typeface="微软雅黑" pitchFamily="34" charset="-122"/>
              </a:rPr>
              <a:t>化学北楼</a:t>
            </a:r>
            <a:r>
              <a:rPr lang="en-US" altLang="zh-CN" sz="2400" b="1" dirty="0" smtClean="0">
                <a:latin typeface="微软雅黑" pitchFamily="34" charset="-122"/>
                <a:ea typeface="微软雅黑" pitchFamily="34" charset="-122"/>
              </a:rPr>
              <a:t>N607</a:t>
            </a:r>
            <a:endParaRPr lang="zh-CN" altLang="en-US" sz="2400" b="1" dirty="0">
              <a:latin typeface="微软雅黑" pitchFamily="34" charset="-122"/>
              <a:ea typeface="微软雅黑" pitchFamily="34" charset="-122"/>
            </a:endParaRPr>
          </a:p>
        </p:txBody>
      </p:sp>
      <p:pic>
        <p:nvPicPr>
          <p:cNvPr id="6146" name="Picture 2"/>
          <p:cNvPicPr>
            <a:picLocks noChangeAspect="1" noChangeArrowheads="1"/>
          </p:cNvPicPr>
          <p:nvPr/>
        </p:nvPicPr>
        <p:blipFill>
          <a:blip r:embed="rId2" cstate="print"/>
          <a:srcRect/>
          <a:stretch>
            <a:fillRect/>
          </a:stretch>
        </p:blipFill>
        <p:spPr bwMode="auto">
          <a:xfrm>
            <a:off x="1691680" y="1052736"/>
            <a:ext cx="5832648" cy="4374486"/>
          </a:xfrm>
          <a:prstGeom prst="rect">
            <a:avLst/>
          </a:prstGeom>
          <a:noFill/>
          <a:ln w="9525">
            <a:noFill/>
            <a:miter lim="800000"/>
            <a:headEnd/>
            <a:tailEnd/>
          </a:ln>
        </p:spPr>
      </p:pic>
      <p:sp>
        <p:nvSpPr>
          <p:cNvPr id="4" name="TextBox 3"/>
          <p:cNvSpPr txBox="1"/>
          <p:nvPr/>
        </p:nvSpPr>
        <p:spPr>
          <a:xfrm>
            <a:off x="2051720" y="6021288"/>
            <a:ext cx="5493812" cy="369332"/>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试剂瓶标签使用不规范，应采用学院统一采购的标签</a:t>
            </a:r>
            <a:endParaRPr lang="zh-CN" altLang="en-US" b="1" dirty="0">
              <a:latin typeface="微软雅黑" pitchFamily="34" charset="-122"/>
              <a:ea typeface="微软雅黑"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331640" y="980728"/>
            <a:ext cx="6624736" cy="4968552"/>
          </a:xfrm>
          <a:prstGeom prst="rect">
            <a:avLst/>
          </a:prstGeom>
          <a:noFill/>
          <a:ln w="9525">
            <a:noFill/>
            <a:miter lim="800000"/>
            <a:headEnd/>
            <a:tailEnd/>
          </a:ln>
        </p:spPr>
      </p:pic>
      <p:sp>
        <p:nvSpPr>
          <p:cNvPr id="3" name="TextBox 2"/>
          <p:cNvSpPr txBox="1"/>
          <p:nvPr/>
        </p:nvSpPr>
        <p:spPr>
          <a:xfrm>
            <a:off x="1259632" y="332656"/>
            <a:ext cx="2244525" cy="461665"/>
          </a:xfrm>
          <a:prstGeom prst="rect">
            <a:avLst/>
          </a:prstGeom>
          <a:noFill/>
        </p:spPr>
        <p:txBody>
          <a:bodyPr wrap="none" rtlCol="0">
            <a:spAutoFit/>
          </a:bodyPr>
          <a:lstStyle/>
          <a:p>
            <a:r>
              <a:rPr lang="zh-CN" altLang="en-US" sz="2400" b="1" dirty="0" smtClean="0">
                <a:latin typeface="微软雅黑" pitchFamily="34" charset="-122"/>
                <a:ea typeface="微软雅黑" pitchFamily="34" charset="-122"/>
              </a:rPr>
              <a:t>化学北楼</a:t>
            </a:r>
            <a:r>
              <a:rPr lang="en-US" altLang="zh-CN" sz="2400" b="1" dirty="0" smtClean="0">
                <a:latin typeface="微软雅黑" pitchFamily="34" charset="-122"/>
                <a:ea typeface="微软雅黑" pitchFamily="34" charset="-122"/>
              </a:rPr>
              <a:t>N614</a:t>
            </a:r>
            <a:endParaRPr lang="zh-CN" altLang="en-US" sz="2400" b="1" dirty="0">
              <a:latin typeface="微软雅黑" pitchFamily="34" charset="-122"/>
              <a:ea typeface="微软雅黑" pitchFamily="34" charset="-122"/>
            </a:endParaRPr>
          </a:p>
        </p:txBody>
      </p:sp>
      <p:sp>
        <p:nvSpPr>
          <p:cNvPr id="4" name="TextBox 3"/>
          <p:cNvSpPr txBox="1"/>
          <p:nvPr/>
        </p:nvSpPr>
        <p:spPr>
          <a:xfrm>
            <a:off x="2051720" y="6021288"/>
            <a:ext cx="5493812" cy="369332"/>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试剂瓶标签使用不规范，应采用学院统一采购的标签</a:t>
            </a:r>
            <a:endParaRPr lang="zh-CN" altLang="en-US" b="1" dirty="0">
              <a:latin typeface="微软雅黑" pitchFamily="34" charset="-122"/>
              <a:ea typeface="微软雅黑" pitchFamily="34" charset="-122"/>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456</Words>
  <Application>Microsoft Office PowerPoint</Application>
  <PresentationFormat>全屏显示(4:3)</PresentationFormat>
  <Paragraphs>31</Paragraphs>
  <Slides>11</Slides>
  <Notes>0</Notes>
  <HiddenSlides>0</HiddenSlides>
  <MMClips>0</MMClips>
  <ScaleCrop>false</ScaleCrop>
  <HeadingPairs>
    <vt:vector size="4" baseType="variant">
      <vt:variant>
        <vt:lpstr>主题</vt:lpstr>
      </vt:variant>
      <vt:variant>
        <vt:i4>1</vt:i4>
      </vt:variant>
      <vt:variant>
        <vt:lpstr>幻灯片标题</vt:lpstr>
      </vt:variant>
      <vt:variant>
        <vt:i4>11</vt:i4>
      </vt:variant>
    </vt:vector>
  </HeadingPairs>
  <TitlesOfParts>
    <vt:vector size="12"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qiujikuan</dc:creator>
  <cp:lastModifiedBy>qiujikuan</cp:lastModifiedBy>
  <cp:revision>21</cp:revision>
  <dcterms:created xsi:type="dcterms:W3CDTF">2021-03-04T01:26:13Z</dcterms:created>
  <dcterms:modified xsi:type="dcterms:W3CDTF">2021-03-04T02:09:47Z</dcterms:modified>
</cp:coreProperties>
</file>