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857" r:id="rId2"/>
    <p:sldMasterId id="2147483826" r:id="rId3"/>
    <p:sldMasterId id="2147483789" r:id="rId4"/>
    <p:sldMasterId id="2147483801" r:id="rId5"/>
    <p:sldMasterId id="2147483813" r:id="rId6"/>
  </p:sldMasterIdLst>
  <p:notesMasterIdLst>
    <p:notesMasterId r:id="rId28"/>
  </p:notesMasterIdLst>
  <p:sldIdLst>
    <p:sldId id="281" r:id="rId7"/>
    <p:sldId id="296" r:id="rId8"/>
    <p:sldId id="306" r:id="rId9"/>
    <p:sldId id="270" r:id="rId10"/>
    <p:sldId id="258" r:id="rId11"/>
    <p:sldId id="278" r:id="rId12"/>
    <p:sldId id="259" r:id="rId13"/>
    <p:sldId id="307" r:id="rId14"/>
    <p:sldId id="299" r:id="rId15"/>
    <p:sldId id="298" r:id="rId16"/>
    <p:sldId id="308" r:id="rId17"/>
    <p:sldId id="286" r:id="rId18"/>
    <p:sldId id="309" r:id="rId19"/>
    <p:sldId id="300" r:id="rId20"/>
    <p:sldId id="310" r:id="rId21"/>
    <p:sldId id="260" r:id="rId22"/>
    <p:sldId id="285" r:id="rId23"/>
    <p:sldId id="276" r:id="rId24"/>
    <p:sldId id="302" r:id="rId25"/>
    <p:sldId id="305" r:id="rId26"/>
    <p:sldId id="290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5F4B651-3BB4-4DD4-A2DC-48030E428357}">
          <p14:sldIdLst>
            <p14:sldId id="281"/>
            <p14:sldId id="296"/>
            <p14:sldId id="306"/>
            <p14:sldId id="270"/>
            <p14:sldId id="258"/>
            <p14:sldId id="278"/>
            <p14:sldId id="259"/>
            <p14:sldId id="307"/>
            <p14:sldId id="299"/>
            <p14:sldId id="298"/>
            <p14:sldId id="308"/>
            <p14:sldId id="286"/>
            <p14:sldId id="309"/>
            <p14:sldId id="300"/>
            <p14:sldId id="310"/>
            <p14:sldId id="260"/>
            <p14:sldId id="285"/>
            <p14:sldId id="276"/>
            <p14:sldId id="302"/>
            <p14:sldId id="305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39" autoAdjust="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0254E-02FC-45E6-BBAA-306310E113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0DEEDE0-F732-468D-ACF0-EFCA7108AFCD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学生申请</a:t>
          </a:r>
          <a:endParaRPr lang="zh-CN" altLang="en-US" dirty="0"/>
        </a:p>
      </dgm:t>
    </dgm:pt>
    <dgm:pt modelId="{DD56937F-DC32-4370-A904-84567F9F2068}" type="parTrans" cxnId="{F012FB68-444E-40F5-A08E-FC6D8E237F90}">
      <dgm:prSet/>
      <dgm:spPr/>
      <dgm:t>
        <a:bodyPr/>
        <a:lstStyle/>
        <a:p>
          <a:endParaRPr lang="zh-CN" altLang="en-US"/>
        </a:p>
      </dgm:t>
    </dgm:pt>
    <dgm:pt modelId="{7BFCAA4D-A551-4DF2-9CB3-6A371843C13B}" type="sibTrans" cxnId="{F012FB68-444E-40F5-A08E-FC6D8E237F9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6D0B152A-6A59-45A9-AF93-F32BFED467DB}">
      <dgm:prSet phldrT="[文本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zh-CN" altLang="en-US" dirty="0" smtClean="0"/>
            <a:t>学院审核</a:t>
          </a:r>
          <a:endParaRPr lang="zh-CN" altLang="en-US" dirty="0"/>
        </a:p>
      </dgm:t>
    </dgm:pt>
    <dgm:pt modelId="{AD2FDD31-FAA5-4637-A8CE-F0FAA5E51CFE}" type="parTrans" cxnId="{F445DB0F-775E-4A62-91A8-8008A3D6FDF2}">
      <dgm:prSet/>
      <dgm:spPr/>
      <dgm:t>
        <a:bodyPr/>
        <a:lstStyle/>
        <a:p>
          <a:endParaRPr lang="zh-CN" altLang="en-US"/>
        </a:p>
      </dgm:t>
    </dgm:pt>
    <dgm:pt modelId="{81D3A99C-BA1E-4D92-8FD6-C82801F49861}" type="sibTrans" cxnId="{F445DB0F-775E-4A62-91A8-8008A3D6FDF2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F579BB9E-2111-44E1-AC22-D8FFBBB64679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困难认定</a:t>
          </a:r>
          <a:endParaRPr lang="zh-CN" altLang="en-US" dirty="0"/>
        </a:p>
      </dgm:t>
    </dgm:pt>
    <dgm:pt modelId="{7DEB6889-3D3D-43D4-9D80-6881414C0993}" type="parTrans" cxnId="{F7F972F3-51A8-4BB0-9BBC-BC9C97D988B6}">
      <dgm:prSet/>
      <dgm:spPr/>
      <dgm:t>
        <a:bodyPr/>
        <a:lstStyle/>
        <a:p>
          <a:endParaRPr lang="zh-CN" altLang="en-US"/>
        </a:p>
      </dgm:t>
    </dgm:pt>
    <dgm:pt modelId="{39FB5ED7-05AB-44C1-A712-F03169B81D24}" type="sibTrans" cxnId="{F7F972F3-51A8-4BB0-9BBC-BC9C97D988B6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B63AEF5C-80F0-489C-B50A-61A5EA49442A}">
      <dgm:prSet phldrT="[文本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zh-CN" altLang="en-US" dirty="0" smtClean="0"/>
            <a:t>学院审核</a:t>
          </a:r>
          <a:endParaRPr lang="zh-CN" altLang="en-US" dirty="0"/>
        </a:p>
      </dgm:t>
    </dgm:pt>
    <dgm:pt modelId="{030C4331-89E3-4B57-A530-59965AF8C7AF}" type="parTrans" cxnId="{71D5DC80-7E17-4216-ABF7-21ECB1EA1C19}">
      <dgm:prSet/>
      <dgm:spPr/>
      <dgm:t>
        <a:bodyPr/>
        <a:lstStyle/>
        <a:p>
          <a:endParaRPr lang="zh-CN" altLang="en-US"/>
        </a:p>
      </dgm:t>
    </dgm:pt>
    <dgm:pt modelId="{139CFD36-220A-42C0-B781-3FAE46A86D50}" type="sibTrans" cxnId="{71D5DC80-7E17-4216-ABF7-21ECB1EA1C19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8CC840E3-0FED-4B63-8DE6-E033F72EF443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dirty="0" smtClean="0"/>
            <a:t>国家励志奖学金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国家助学金</a:t>
          </a:r>
        </a:p>
      </dgm:t>
    </dgm:pt>
    <dgm:pt modelId="{081E5D3F-1103-4580-A154-681696A868A8}" type="parTrans" cxnId="{268F63D9-945D-444C-9CD1-34DFB167DEA6}">
      <dgm:prSet/>
      <dgm:spPr/>
      <dgm:t>
        <a:bodyPr/>
        <a:lstStyle/>
        <a:p>
          <a:endParaRPr lang="zh-CN" altLang="en-US"/>
        </a:p>
      </dgm:t>
    </dgm:pt>
    <dgm:pt modelId="{C4AE3D4F-47CF-41CC-8C3B-D464685B2E0E}" type="sibTrans" cxnId="{268F63D9-945D-444C-9CD1-34DFB167DEA6}">
      <dgm:prSet/>
      <dgm:spPr/>
      <dgm:t>
        <a:bodyPr/>
        <a:lstStyle/>
        <a:p>
          <a:endParaRPr lang="zh-CN" altLang="en-US"/>
        </a:p>
      </dgm:t>
    </dgm:pt>
    <dgm:pt modelId="{6CC63778-2FEF-4808-921D-10AC7C0EEFBF}" type="pres">
      <dgm:prSet presAssocID="{3F60254E-02FC-45E6-BBAA-306310E113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16438C9-8C74-460C-A961-864E78879DA8}" type="pres">
      <dgm:prSet presAssocID="{40DEEDE0-F732-468D-ACF0-EFCA7108AFC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76EC17-8037-4106-A7B5-A2CF10321457}" type="pres">
      <dgm:prSet presAssocID="{7BFCAA4D-A551-4DF2-9CB3-6A371843C13B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F1154195-ED4A-4079-9494-D59BAC9D3796}" type="pres">
      <dgm:prSet presAssocID="{7BFCAA4D-A551-4DF2-9CB3-6A371843C13B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09557663-DB0F-405A-82D3-3C93F92EC5B9}" type="pres">
      <dgm:prSet presAssocID="{6D0B152A-6A59-45A9-AF93-F32BFED467DB}" presName="node" presStyleLbl="node1" presStyleIdx="1" presStyleCnt="5" custLinFactNeighborX="4247" custLinFactNeighborY="-13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8169EB-8957-4D69-8B10-8D8B47006E08}" type="pres">
      <dgm:prSet presAssocID="{81D3A99C-BA1E-4D92-8FD6-C82801F49861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78C7087A-59DB-4C3B-BDF8-F540F8CEF8A6}" type="pres">
      <dgm:prSet presAssocID="{81D3A99C-BA1E-4D92-8FD6-C82801F49861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1F416B98-FD1D-4844-AD97-DA7A53F4B970}" type="pres">
      <dgm:prSet presAssocID="{F579BB9E-2111-44E1-AC22-D8FFBBB646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FD19DC-1C4D-4968-9620-10888AF63454}" type="pres">
      <dgm:prSet presAssocID="{39FB5ED7-05AB-44C1-A712-F03169B81D24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883F193A-757A-4737-A862-27AA9A86755D}" type="pres">
      <dgm:prSet presAssocID="{39FB5ED7-05AB-44C1-A712-F03169B81D24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00777966-8C0F-4E69-B55A-2B8A7776426D}" type="pres">
      <dgm:prSet presAssocID="{B63AEF5C-80F0-489C-B50A-61A5EA49442A}" presName="node" presStyleLbl="node1" presStyleIdx="3" presStyleCnt="5" custLinFactNeighborX="-1708" custLinFactNeighborY="-13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32C312-6342-449E-9ADD-1048F2A051A0}" type="pres">
      <dgm:prSet presAssocID="{139CFD36-220A-42C0-B781-3FAE46A86D50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D3089D1E-73FD-413F-A397-12C458AFC91D}" type="pres">
      <dgm:prSet presAssocID="{139CFD36-220A-42C0-B781-3FAE46A86D50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CEB43ECB-7226-45FF-AF28-67B0C4F4AAB3}" type="pres">
      <dgm:prSet presAssocID="{8CC840E3-0FED-4B63-8DE6-E033F72EF443}" presName="node" presStyleLbl="node1" presStyleIdx="4" presStyleCnt="5" custScaleX="172060" custScaleY="120170" custLinFactNeighborX="-12756" custLinFactNeighborY="-15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40B9D2E-C446-4C45-B1C2-424FFBAD77E1}" type="presOf" srcId="{39FB5ED7-05AB-44C1-A712-F03169B81D24}" destId="{61FD19DC-1C4D-4968-9620-10888AF63454}" srcOrd="0" destOrd="0" presId="urn:microsoft.com/office/officeart/2005/8/layout/process1"/>
    <dgm:cxn modelId="{976E060D-9E67-4159-9CC6-EDFA30AE7BF8}" type="presOf" srcId="{8CC840E3-0FED-4B63-8DE6-E033F72EF443}" destId="{CEB43ECB-7226-45FF-AF28-67B0C4F4AAB3}" srcOrd="0" destOrd="0" presId="urn:microsoft.com/office/officeart/2005/8/layout/process1"/>
    <dgm:cxn modelId="{F445DB0F-775E-4A62-91A8-8008A3D6FDF2}" srcId="{3F60254E-02FC-45E6-BBAA-306310E113F1}" destId="{6D0B152A-6A59-45A9-AF93-F32BFED467DB}" srcOrd="1" destOrd="0" parTransId="{AD2FDD31-FAA5-4637-A8CE-F0FAA5E51CFE}" sibTransId="{81D3A99C-BA1E-4D92-8FD6-C82801F49861}"/>
    <dgm:cxn modelId="{F3959F7E-7618-4671-9F9A-D6BA639B96A5}" type="presOf" srcId="{7BFCAA4D-A551-4DF2-9CB3-6A371843C13B}" destId="{F1154195-ED4A-4079-9494-D59BAC9D3796}" srcOrd="1" destOrd="0" presId="urn:microsoft.com/office/officeart/2005/8/layout/process1"/>
    <dgm:cxn modelId="{AD9D5FE0-CE2C-4C01-9755-9F275B9C8DE1}" type="presOf" srcId="{139CFD36-220A-42C0-B781-3FAE46A86D50}" destId="{D3089D1E-73FD-413F-A397-12C458AFC91D}" srcOrd="1" destOrd="0" presId="urn:microsoft.com/office/officeart/2005/8/layout/process1"/>
    <dgm:cxn modelId="{3F895E9B-7D67-4431-A991-551553271373}" type="presOf" srcId="{81D3A99C-BA1E-4D92-8FD6-C82801F49861}" destId="{5B8169EB-8957-4D69-8B10-8D8B47006E08}" srcOrd="0" destOrd="0" presId="urn:microsoft.com/office/officeart/2005/8/layout/process1"/>
    <dgm:cxn modelId="{50CCE4F9-AAF1-4A7B-991F-29FFD990FB09}" type="presOf" srcId="{40DEEDE0-F732-468D-ACF0-EFCA7108AFCD}" destId="{E16438C9-8C74-460C-A961-864E78879DA8}" srcOrd="0" destOrd="0" presId="urn:microsoft.com/office/officeart/2005/8/layout/process1"/>
    <dgm:cxn modelId="{15AF6CA9-E35B-412A-88AD-9502F45EF014}" type="presOf" srcId="{7BFCAA4D-A551-4DF2-9CB3-6A371843C13B}" destId="{F976EC17-8037-4106-A7B5-A2CF10321457}" srcOrd="0" destOrd="0" presId="urn:microsoft.com/office/officeart/2005/8/layout/process1"/>
    <dgm:cxn modelId="{F729CF06-A9DD-4E81-99F0-D5C4E5916C67}" type="presOf" srcId="{6D0B152A-6A59-45A9-AF93-F32BFED467DB}" destId="{09557663-DB0F-405A-82D3-3C93F92EC5B9}" srcOrd="0" destOrd="0" presId="urn:microsoft.com/office/officeart/2005/8/layout/process1"/>
    <dgm:cxn modelId="{71D5DC80-7E17-4216-ABF7-21ECB1EA1C19}" srcId="{3F60254E-02FC-45E6-BBAA-306310E113F1}" destId="{B63AEF5C-80F0-489C-B50A-61A5EA49442A}" srcOrd="3" destOrd="0" parTransId="{030C4331-89E3-4B57-A530-59965AF8C7AF}" sibTransId="{139CFD36-220A-42C0-B781-3FAE46A86D50}"/>
    <dgm:cxn modelId="{F7F972F3-51A8-4BB0-9BBC-BC9C97D988B6}" srcId="{3F60254E-02FC-45E6-BBAA-306310E113F1}" destId="{F579BB9E-2111-44E1-AC22-D8FFBBB64679}" srcOrd="2" destOrd="0" parTransId="{7DEB6889-3D3D-43D4-9D80-6881414C0993}" sibTransId="{39FB5ED7-05AB-44C1-A712-F03169B81D24}"/>
    <dgm:cxn modelId="{FBC6AA4C-F892-44C8-AA0B-5F61E1B692AB}" type="presOf" srcId="{139CFD36-220A-42C0-B781-3FAE46A86D50}" destId="{C832C312-6342-449E-9ADD-1048F2A051A0}" srcOrd="0" destOrd="0" presId="urn:microsoft.com/office/officeart/2005/8/layout/process1"/>
    <dgm:cxn modelId="{268F63D9-945D-444C-9CD1-34DFB167DEA6}" srcId="{3F60254E-02FC-45E6-BBAA-306310E113F1}" destId="{8CC840E3-0FED-4B63-8DE6-E033F72EF443}" srcOrd="4" destOrd="0" parTransId="{081E5D3F-1103-4580-A154-681696A868A8}" sibTransId="{C4AE3D4F-47CF-41CC-8C3B-D464685B2E0E}"/>
    <dgm:cxn modelId="{8DD96E7B-E08E-490D-85E0-11CBF6FB8048}" type="presOf" srcId="{B63AEF5C-80F0-489C-B50A-61A5EA49442A}" destId="{00777966-8C0F-4E69-B55A-2B8A7776426D}" srcOrd="0" destOrd="0" presId="urn:microsoft.com/office/officeart/2005/8/layout/process1"/>
    <dgm:cxn modelId="{5B85CE4F-460F-4850-B6AC-2958D38142BF}" type="presOf" srcId="{39FB5ED7-05AB-44C1-A712-F03169B81D24}" destId="{883F193A-757A-4737-A862-27AA9A86755D}" srcOrd="1" destOrd="0" presId="urn:microsoft.com/office/officeart/2005/8/layout/process1"/>
    <dgm:cxn modelId="{01CAC8BE-1C9B-4032-A758-50C06CA58D10}" type="presOf" srcId="{3F60254E-02FC-45E6-BBAA-306310E113F1}" destId="{6CC63778-2FEF-4808-921D-10AC7C0EEFBF}" srcOrd="0" destOrd="0" presId="urn:microsoft.com/office/officeart/2005/8/layout/process1"/>
    <dgm:cxn modelId="{F012FB68-444E-40F5-A08E-FC6D8E237F90}" srcId="{3F60254E-02FC-45E6-BBAA-306310E113F1}" destId="{40DEEDE0-F732-468D-ACF0-EFCA7108AFCD}" srcOrd="0" destOrd="0" parTransId="{DD56937F-DC32-4370-A904-84567F9F2068}" sibTransId="{7BFCAA4D-A551-4DF2-9CB3-6A371843C13B}"/>
    <dgm:cxn modelId="{46A22ACC-E208-4F7A-AED4-E224B60AB9AA}" type="presOf" srcId="{F579BB9E-2111-44E1-AC22-D8FFBBB64679}" destId="{1F416B98-FD1D-4844-AD97-DA7A53F4B970}" srcOrd="0" destOrd="0" presId="urn:microsoft.com/office/officeart/2005/8/layout/process1"/>
    <dgm:cxn modelId="{EC8DE83F-E161-4305-A276-67BAADCD232C}" type="presOf" srcId="{81D3A99C-BA1E-4D92-8FD6-C82801F49861}" destId="{78C7087A-59DB-4C3B-BDF8-F540F8CEF8A6}" srcOrd="1" destOrd="0" presId="urn:microsoft.com/office/officeart/2005/8/layout/process1"/>
    <dgm:cxn modelId="{46CD013C-09AD-4316-ABC4-96339BB05B8E}" type="presParOf" srcId="{6CC63778-2FEF-4808-921D-10AC7C0EEFBF}" destId="{E16438C9-8C74-460C-A961-864E78879DA8}" srcOrd="0" destOrd="0" presId="urn:microsoft.com/office/officeart/2005/8/layout/process1"/>
    <dgm:cxn modelId="{87D40D65-62BD-459C-8301-94B3ED743451}" type="presParOf" srcId="{6CC63778-2FEF-4808-921D-10AC7C0EEFBF}" destId="{F976EC17-8037-4106-A7B5-A2CF10321457}" srcOrd="1" destOrd="0" presId="urn:microsoft.com/office/officeart/2005/8/layout/process1"/>
    <dgm:cxn modelId="{B931B4DB-EB08-4E7B-881D-2058E625C42A}" type="presParOf" srcId="{F976EC17-8037-4106-A7B5-A2CF10321457}" destId="{F1154195-ED4A-4079-9494-D59BAC9D3796}" srcOrd="0" destOrd="0" presId="urn:microsoft.com/office/officeart/2005/8/layout/process1"/>
    <dgm:cxn modelId="{B4640CC6-E344-4B36-9026-D0AED137E2C1}" type="presParOf" srcId="{6CC63778-2FEF-4808-921D-10AC7C0EEFBF}" destId="{09557663-DB0F-405A-82D3-3C93F92EC5B9}" srcOrd="2" destOrd="0" presId="urn:microsoft.com/office/officeart/2005/8/layout/process1"/>
    <dgm:cxn modelId="{9EB35544-8B47-4C78-AC11-DC72B276DE4F}" type="presParOf" srcId="{6CC63778-2FEF-4808-921D-10AC7C0EEFBF}" destId="{5B8169EB-8957-4D69-8B10-8D8B47006E08}" srcOrd="3" destOrd="0" presId="urn:microsoft.com/office/officeart/2005/8/layout/process1"/>
    <dgm:cxn modelId="{B0043171-BDDC-4BBF-8272-CF9521883C2A}" type="presParOf" srcId="{5B8169EB-8957-4D69-8B10-8D8B47006E08}" destId="{78C7087A-59DB-4C3B-BDF8-F540F8CEF8A6}" srcOrd="0" destOrd="0" presId="urn:microsoft.com/office/officeart/2005/8/layout/process1"/>
    <dgm:cxn modelId="{BFA5D4FA-6438-4FDB-81A4-29A5CAF20428}" type="presParOf" srcId="{6CC63778-2FEF-4808-921D-10AC7C0EEFBF}" destId="{1F416B98-FD1D-4844-AD97-DA7A53F4B970}" srcOrd="4" destOrd="0" presId="urn:microsoft.com/office/officeart/2005/8/layout/process1"/>
    <dgm:cxn modelId="{DC5543C5-153E-4389-B207-EF3D91BDD267}" type="presParOf" srcId="{6CC63778-2FEF-4808-921D-10AC7C0EEFBF}" destId="{61FD19DC-1C4D-4968-9620-10888AF63454}" srcOrd="5" destOrd="0" presId="urn:microsoft.com/office/officeart/2005/8/layout/process1"/>
    <dgm:cxn modelId="{F58A1F8F-73E4-4DE0-9011-DBBD748E6C19}" type="presParOf" srcId="{61FD19DC-1C4D-4968-9620-10888AF63454}" destId="{883F193A-757A-4737-A862-27AA9A86755D}" srcOrd="0" destOrd="0" presId="urn:microsoft.com/office/officeart/2005/8/layout/process1"/>
    <dgm:cxn modelId="{DA1AC283-B7EB-4A6C-B8E9-8A63D114C869}" type="presParOf" srcId="{6CC63778-2FEF-4808-921D-10AC7C0EEFBF}" destId="{00777966-8C0F-4E69-B55A-2B8A7776426D}" srcOrd="6" destOrd="0" presId="urn:microsoft.com/office/officeart/2005/8/layout/process1"/>
    <dgm:cxn modelId="{0A348F63-6083-40B9-8859-94111208C500}" type="presParOf" srcId="{6CC63778-2FEF-4808-921D-10AC7C0EEFBF}" destId="{C832C312-6342-449E-9ADD-1048F2A051A0}" srcOrd="7" destOrd="0" presId="urn:microsoft.com/office/officeart/2005/8/layout/process1"/>
    <dgm:cxn modelId="{638BBDC7-0D89-4F26-B40C-509016CF40A8}" type="presParOf" srcId="{C832C312-6342-449E-9ADD-1048F2A051A0}" destId="{D3089D1E-73FD-413F-A397-12C458AFC91D}" srcOrd="0" destOrd="0" presId="urn:microsoft.com/office/officeart/2005/8/layout/process1"/>
    <dgm:cxn modelId="{1E66F714-F47A-44FA-BDC0-CB589368AB25}" type="presParOf" srcId="{6CC63778-2FEF-4808-921D-10AC7C0EEFBF}" destId="{CEB43ECB-7226-45FF-AF28-67B0C4F4AAB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616FF-CE8D-4AD6-ADA2-AB1A6552C8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ED72631-99CC-4543-95D0-533FA68ED8AE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学生申请</a:t>
          </a:r>
          <a:endParaRPr lang="zh-CN" altLang="en-US" dirty="0"/>
        </a:p>
      </dgm:t>
    </dgm:pt>
    <dgm:pt modelId="{059EECAE-1D2E-48A1-8D71-3DA93CBE5744}" type="parTrans" cxnId="{0D23AF5C-18FE-4317-924A-23F62D318BAC}">
      <dgm:prSet/>
      <dgm:spPr/>
      <dgm:t>
        <a:bodyPr/>
        <a:lstStyle/>
        <a:p>
          <a:endParaRPr lang="zh-CN" altLang="en-US"/>
        </a:p>
      </dgm:t>
    </dgm:pt>
    <dgm:pt modelId="{6D54CDAA-7B52-4550-90FB-0DBB9FAC6F1F}" type="sibTrans" cxnId="{0D23AF5C-18FE-4317-924A-23F62D318BA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076CC2CB-2A69-4EA9-B03C-668714FD87C9}">
      <dgm:prSet phldrT="[文本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zh-CN" altLang="en-US" dirty="0" smtClean="0"/>
            <a:t>学院审核</a:t>
          </a:r>
          <a:endParaRPr lang="zh-CN" altLang="en-US" dirty="0"/>
        </a:p>
      </dgm:t>
    </dgm:pt>
    <dgm:pt modelId="{07863FE3-898D-4DEB-A63B-D9FC35607450}" type="parTrans" cxnId="{E93291D7-85C0-48E6-A5FD-65FD6BF9060F}">
      <dgm:prSet/>
      <dgm:spPr/>
      <dgm:t>
        <a:bodyPr/>
        <a:lstStyle/>
        <a:p>
          <a:endParaRPr lang="zh-CN" altLang="en-US"/>
        </a:p>
      </dgm:t>
    </dgm:pt>
    <dgm:pt modelId="{9739D534-79B6-401B-B886-E7F83704CB9C}" type="sibTrans" cxnId="{E93291D7-85C0-48E6-A5FD-65FD6BF9060F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3024F075-80AA-461F-98C6-CF7CED6DE95A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国家奖学金</a:t>
          </a:r>
          <a:endParaRPr lang="zh-CN" altLang="en-US" dirty="0"/>
        </a:p>
      </dgm:t>
    </dgm:pt>
    <dgm:pt modelId="{BC834FAF-E88E-4535-86D1-0F6336ACD9B6}" type="parTrans" cxnId="{B78E89E8-6D66-4BA0-9BCE-E3BE91EC0554}">
      <dgm:prSet/>
      <dgm:spPr/>
      <dgm:t>
        <a:bodyPr/>
        <a:lstStyle/>
        <a:p>
          <a:endParaRPr lang="zh-CN" altLang="en-US"/>
        </a:p>
      </dgm:t>
    </dgm:pt>
    <dgm:pt modelId="{3ADCDA68-89DC-48FF-AE4D-02D438467EE3}" type="sibTrans" cxnId="{B78E89E8-6D66-4BA0-9BCE-E3BE91EC0554}">
      <dgm:prSet/>
      <dgm:spPr/>
      <dgm:t>
        <a:bodyPr/>
        <a:lstStyle/>
        <a:p>
          <a:endParaRPr lang="zh-CN" altLang="en-US"/>
        </a:p>
      </dgm:t>
    </dgm:pt>
    <dgm:pt modelId="{93E60927-3EE7-4CF0-8935-92B0587D9284}" type="pres">
      <dgm:prSet presAssocID="{189616FF-CE8D-4AD6-ADA2-AB1A6552C8FC}" presName="Name0" presStyleCnt="0">
        <dgm:presLayoutVars>
          <dgm:dir/>
          <dgm:resizeHandles val="exact"/>
        </dgm:presLayoutVars>
      </dgm:prSet>
      <dgm:spPr/>
    </dgm:pt>
    <dgm:pt modelId="{76F118A9-1FC8-4170-ACB7-9A18848A12B1}" type="pres">
      <dgm:prSet presAssocID="{DED72631-99CC-4543-95D0-533FA68ED8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49487A-EFA3-4DEF-918F-980043174F16}" type="pres">
      <dgm:prSet presAssocID="{6D54CDAA-7B52-4550-90FB-0DBB9FAC6F1F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0814010F-EE91-447E-ADE2-93041004BFF5}" type="pres">
      <dgm:prSet presAssocID="{6D54CDAA-7B52-4550-90FB-0DBB9FAC6F1F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8953BC07-8120-4E40-97D0-382B92AA1DBA}" type="pres">
      <dgm:prSet presAssocID="{076CC2CB-2A69-4EA9-B03C-668714FD87C9}" presName="node" presStyleLbl="node1" presStyleIdx="1" presStyleCnt="3" custLinFactNeighborX="1981" custLinFactNeighborY="4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65F577-99A0-4DD0-BFB0-ED738E490DF4}" type="pres">
      <dgm:prSet presAssocID="{9739D534-79B6-401B-B886-E7F83704CB9C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D858B5F2-DA78-4DFD-916A-091F7D316A6F}" type="pres">
      <dgm:prSet presAssocID="{9739D534-79B6-401B-B886-E7F83704CB9C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87E6D7D2-667A-4B54-8942-482134194F3C}" type="pres">
      <dgm:prSet presAssocID="{3024F075-80AA-461F-98C6-CF7CED6DE95A}" presName="node" presStyleLbl="node1" presStyleIdx="2" presStyleCnt="3" custScaleX="122292" custScaleY="1108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4727FFA-26C1-4776-BFFB-621CB4FB37B5}" type="presOf" srcId="{9739D534-79B6-401B-B886-E7F83704CB9C}" destId="{8F65F577-99A0-4DD0-BFB0-ED738E490DF4}" srcOrd="0" destOrd="0" presId="urn:microsoft.com/office/officeart/2005/8/layout/process1"/>
    <dgm:cxn modelId="{78320E66-3E69-4533-84C8-5D117A643306}" type="presOf" srcId="{DED72631-99CC-4543-95D0-533FA68ED8AE}" destId="{76F118A9-1FC8-4170-ACB7-9A18848A12B1}" srcOrd="0" destOrd="0" presId="urn:microsoft.com/office/officeart/2005/8/layout/process1"/>
    <dgm:cxn modelId="{9E66F005-8FA3-479C-84DF-B1288878D5D5}" type="presOf" srcId="{6D54CDAA-7B52-4550-90FB-0DBB9FAC6F1F}" destId="{0814010F-EE91-447E-ADE2-93041004BFF5}" srcOrd="1" destOrd="0" presId="urn:microsoft.com/office/officeart/2005/8/layout/process1"/>
    <dgm:cxn modelId="{B78E89E8-6D66-4BA0-9BCE-E3BE91EC0554}" srcId="{189616FF-CE8D-4AD6-ADA2-AB1A6552C8FC}" destId="{3024F075-80AA-461F-98C6-CF7CED6DE95A}" srcOrd="2" destOrd="0" parTransId="{BC834FAF-E88E-4535-86D1-0F6336ACD9B6}" sibTransId="{3ADCDA68-89DC-48FF-AE4D-02D438467EE3}"/>
    <dgm:cxn modelId="{4DBFB1B4-5802-4EA6-97DF-1214B417DE9F}" type="presOf" srcId="{3024F075-80AA-461F-98C6-CF7CED6DE95A}" destId="{87E6D7D2-667A-4B54-8942-482134194F3C}" srcOrd="0" destOrd="0" presId="urn:microsoft.com/office/officeart/2005/8/layout/process1"/>
    <dgm:cxn modelId="{0D64092E-FF7F-48DC-ADD3-A385BD87804A}" type="presOf" srcId="{189616FF-CE8D-4AD6-ADA2-AB1A6552C8FC}" destId="{93E60927-3EE7-4CF0-8935-92B0587D9284}" srcOrd="0" destOrd="0" presId="urn:microsoft.com/office/officeart/2005/8/layout/process1"/>
    <dgm:cxn modelId="{E93291D7-85C0-48E6-A5FD-65FD6BF9060F}" srcId="{189616FF-CE8D-4AD6-ADA2-AB1A6552C8FC}" destId="{076CC2CB-2A69-4EA9-B03C-668714FD87C9}" srcOrd="1" destOrd="0" parTransId="{07863FE3-898D-4DEB-A63B-D9FC35607450}" sibTransId="{9739D534-79B6-401B-B886-E7F83704CB9C}"/>
    <dgm:cxn modelId="{CFA74E39-07A8-4563-B461-81FA3E921770}" type="presOf" srcId="{076CC2CB-2A69-4EA9-B03C-668714FD87C9}" destId="{8953BC07-8120-4E40-97D0-382B92AA1DBA}" srcOrd="0" destOrd="0" presId="urn:microsoft.com/office/officeart/2005/8/layout/process1"/>
    <dgm:cxn modelId="{E9056B45-7A86-4521-A009-F5002477B00D}" type="presOf" srcId="{6D54CDAA-7B52-4550-90FB-0DBB9FAC6F1F}" destId="{0749487A-EFA3-4DEF-918F-980043174F16}" srcOrd="0" destOrd="0" presId="urn:microsoft.com/office/officeart/2005/8/layout/process1"/>
    <dgm:cxn modelId="{A957CC70-2E8C-4F02-B93B-E2774916F11F}" type="presOf" srcId="{9739D534-79B6-401B-B886-E7F83704CB9C}" destId="{D858B5F2-DA78-4DFD-916A-091F7D316A6F}" srcOrd="1" destOrd="0" presId="urn:microsoft.com/office/officeart/2005/8/layout/process1"/>
    <dgm:cxn modelId="{0D23AF5C-18FE-4317-924A-23F62D318BAC}" srcId="{189616FF-CE8D-4AD6-ADA2-AB1A6552C8FC}" destId="{DED72631-99CC-4543-95D0-533FA68ED8AE}" srcOrd="0" destOrd="0" parTransId="{059EECAE-1D2E-48A1-8D71-3DA93CBE5744}" sibTransId="{6D54CDAA-7B52-4550-90FB-0DBB9FAC6F1F}"/>
    <dgm:cxn modelId="{CFBA057C-8F9F-4A83-97F8-5A4803BF4645}" type="presParOf" srcId="{93E60927-3EE7-4CF0-8935-92B0587D9284}" destId="{76F118A9-1FC8-4170-ACB7-9A18848A12B1}" srcOrd="0" destOrd="0" presId="urn:microsoft.com/office/officeart/2005/8/layout/process1"/>
    <dgm:cxn modelId="{DE815EFC-E867-4E04-99A5-288D27BDA6E5}" type="presParOf" srcId="{93E60927-3EE7-4CF0-8935-92B0587D9284}" destId="{0749487A-EFA3-4DEF-918F-980043174F16}" srcOrd="1" destOrd="0" presId="urn:microsoft.com/office/officeart/2005/8/layout/process1"/>
    <dgm:cxn modelId="{DBB6A31A-A310-47B4-B13D-6D9D6E3A7AFB}" type="presParOf" srcId="{0749487A-EFA3-4DEF-918F-980043174F16}" destId="{0814010F-EE91-447E-ADE2-93041004BFF5}" srcOrd="0" destOrd="0" presId="urn:microsoft.com/office/officeart/2005/8/layout/process1"/>
    <dgm:cxn modelId="{E212DCC3-0704-425A-95CD-F825869B5DC9}" type="presParOf" srcId="{93E60927-3EE7-4CF0-8935-92B0587D9284}" destId="{8953BC07-8120-4E40-97D0-382B92AA1DBA}" srcOrd="2" destOrd="0" presId="urn:microsoft.com/office/officeart/2005/8/layout/process1"/>
    <dgm:cxn modelId="{A44F1C36-DA80-421A-B3DE-6FD42CFF0B39}" type="presParOf" srcId="{93E60927-3EE7-4CF0-8935-92B0587D9284}" destId="{8F65F577-99A0-4DD0-BFB0-ED738E490DF4}" srcOrd="3" destOrd="0" presId="urn:microsoft.com/office/officeart/2005/8/layout/process1"/>
    <dgm:cxn modelId="{0844FCE0-AA39-4BF1-8E69-117832706917}" type="presParOf" srcId="{8F65F577-99A0-4DD0-BFB0-ED738E490DF4}" destId="{D858B5F2-DA78-4DFD-916A-091F7D316A6F}" srcOrd="0" destOrd="0" presId="urn:microsoft.com/office/officeart/2005/8/layout/process1"/>
    <dgm:cxn modelId="{C9070F70-E172-483B-86FF-BB2A27F67A4E}" type="presParOf" srcId="{93E60927-3EE7-4CF0-8935-92B0587D9284}" destId="{87E6D7D2-667A-4B54-8942-482134194F3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438C9-8C74-460C-A961-864E78879DA8}">
      <dsp:nvSpPr>
        <dsp:cNvPr id="0" name=""/>
        <dsp:cNvSpPr/>
      </dsp:nvSpPr>
      <dsp:spPr>
        <a:xfrm>
          <a:off x="3775" y="817530"/>
          <a:ext cx="1115325" cy="66919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学生申请</a:t>
          </a:r>
          <a:endParaRPr lang="zh-CN" altLang="en-US" sz="1700" kern="1200" dirty="0"/>
        </a:p>
      </dsp:txBody>
      <dsp:txXfrm>
        <a:off x="23375" y="837130"/>
        <a:ext cx="1076125" cy="629995"/>
      </dsp:txXfrm>
    </dsp:sp>
    <dsp:sp modelId="{F976EC17-8037-4106-A7B5-A2CF10321457}">
      <dsp:nvSpPr>
        <dsp:cNvPr id="0" name=""/>
        <dsp:cNvSpPr/>
      </dsp:nvSpPr>
      <dsp:spPr>
        <a:xfrm rot="21579723">
          <a:off x="1235367" y="1009125"/>
          <a:ext cx="246495" cy="2766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1235368" y="1064663"/>
        <a:ext cx="172547" cy="165960"/>
      </dsp:txXfrm>
    </dsp:sp>
    <dsp:sp modelId="{09557663-DB0F-405A-82D3-3C93F92EC5B9}">
      <dsp:nvSpPr>
        <dsp:cNvPr id="0" name=""/>
        <dsp:cNvSpPr/>
      </dsp:nvSpPr>
      <dsp:spPr>
        <a:xfrm>
          <a:off x="1584177" y="808208"/>
          <a:ext cx="1115325" cy="669195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学院审核</a:t>
          </a:r>
          <a:endParaRPr lang="zh-CN" altLang="en-US" sz="1700" kern="1200" dirty="0"/>
        </a:p>
      </dsp:txBody>
      <dsp:txXfrm>
        <a:off x="1603777" y="827808"/>
        <a:ext cx="1076125" cy="629995"/>
      </dsp:txXfrm>
    </dsp:sp>
    <dsp:sp modelId="{5B8169EB-8957-4D69-8B10-8D8B47006E08}">
      <dsp:nvSpPr>
        <dsp:cNvPr id="0" name=""/>
        <dsp:cNvSpPr/>
      </dsp:nvSpPr>
      <dsp:spPr>
        <a:xfrm rot="20775">
          <a:off x="2806296" y="1009205"/>
          <a:ext cx="226411" cy="2766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806297" y="1064320"/>
        <a:ext cx="158488" cy="165960"/>
      </dsp:txXfrm>
    </dsp:sp>
    <dsp:sp modelId="{1F416B98-FD1D-4844-AD97-DA7A53F4B970}">
      <dsp:nvSpPr>
        <dsp:cNvPr id="0" name=""/>
        <dsp:cNvSpPr/>
      </dsp:nvSpPr>
      <dsp:spPr>
        <a:xfrm>
          <a:off x="3126685" y="817530"/>
          <a:ext cx="1115325" cy="66919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困难认定</a:t>
          </a:r>
          <a:endParaRPr lang="zh-CN" altLang="en-US" sz="1700" kern="1200" dirty="0"/>
        </a:p>
      </dsp:txBody>
      <dsp:txXfrm>
        <a:off x="3146285" y="837130"/>
        <a:ext cx="1076125" cy="629995"/>
      </dsp:txXfrm>
    </dsp:sp>
    <dsp:sp modelId="{61FD19DC-1C4D-4968-9620-10888AF63454}">
      <dsp:nvSpPr>
        <dsp:cNvPr id="0" name=""/>
        <dsp:cNvSpPr/>
      </dsp:nvSpPr>
      <dsp:spPr>
        <a:xfrm rot="21579376">
          <a:off x="4351636" y="1009127"/>
          <a:ext cx="232414" cy="2766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4351637" y="1064656"/>
        <a:ext cx="162690" cy="165960"/>
      </dsp:txXfrm>
    </dsp:sp>
    <dsp:sp modelId="{00777966-8C0F-4E69-B55A-2B8A7776426D}">
      <dsp:nvSpPr>
        <dsp:cNvPr id="0" name=""/>
        <dsp:cNvSpPr/>
      </dsp:nvSpPr>
      <dsp:spPr>
        <a:xfrm>
          <a:off x="4680521" y="808208"/>
          <a:ext cx="1115325" cy="669195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学院审核</a:t>
          </a:r>
          <a:endParaRPr lang="zh-CN" altLang="en-US" sz="1700" kern="1200" dirty="0"/>
        </a:p>
      </dsp:txBody>
      <dsp:txXfrm>
        <a:off x="4700121" y="827808"/>
        <a:ext cx="1076125" cy="629995"/>
      </dsp:txXfrm>
    </dsp:sp>
    <dsp:sp modelId="{C832C312-6342-449E-9ADD-1048F2A051A0}">
      <dsp:nvSpPr>
        <dsp:cNvPr id="0" name=""/>
        <dsp:cNvSpPr/>
      </dsp:nvSpPr>
      <dsp:spPr>
        <a:xfrm rot="21597680">
          <a:off x="5895056" y="1003991"/>
          <a:ext cx="210326" cy="2766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5895056" y="1059332"/>
        <a:ext cx="147228" cy="165960"/>
      </dsp:txXfrm>
    </dsp:sp>
    <dsp:sp modelId="{CEB43ECB-7226-45FF-AF28-67B0C4F4AAB3}">
      <dsp:nvSpPr>
        <dsp:cNvPr id="0" name=""/>
        <dsp:cNvSpPr/>
      </dsp:nvSpPr>
      <dsp:spPr>
        <a:xfrm>
          <a:off x="6192687" y="739428"/>
          <a:ext cx="1919028" cy="80417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700" kern="1200" dirty="0" smtClean="0"/>
            <a:t>国家励志奖学金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国家助学金</a:t>
          </a:r>
        </a:p>
      </dsp:txBody>
      <dsp:txXfrm>
        <a:off x="6216240" y="762981"/>
        <a:ext cx="1871922" cy="757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118A9-1FC8-4170-ACB7-9A18848A12B1}">
      <dsp:nvSpPr>
        <dsp:cNvPr id="0" name=""/>
        <dsp:cNvSpPr/>
      </dsp:nvSpPr>
      <dsp:spPr>
        <a:xfrm>
          <a:off x="469" y="572059"/>
          <a:ext cx="1431721" cy="85903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学生申请</a:t>
          </a:r>
          <a:endParaRPr lang="zh-CN" altLang="en-US" sz="2200" kern="1200" dirty="0"/>
        </a:p>
      </dsp:txBody>
      <dsp:txXfrm>
        <a:off x="25629" y="597219"/>
        <a:ext cx="1381401" cy="808712"/>
      </dsp:txXfrm>
    </dsp:sp>
    <dsp:sp modelId="{0749487A-EFA3-4DEF-918F-980043174F16}">
      <dsp:nvSpPr>
        <dsp:cNvPr id="0" name=""/>
        <dsp:cNvSpPr/>
      </dsp:nvSpPr>
      <dsp:spPr>
        <a:xfrm rot="6827">
          <a:off x="1578198" y="826061"/>
          <a:ext cx="309538" cy="35506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1578198" y="896982"/>
        <a:ext cx="216677" cy="213040"/>
      </dsp:txXfrm>
    </dsp:sp>
    <dsp:sp modelId="{8953BC07-8120-4E40-97D0-382B92AA1DBA}">
      <dsp:nvSpPr>
        <dsp:cNvPr id="0" name=""/>
        <dsp:cNvSpPr/>
      </dsp:nvSpPr>
      <dsp:spPr>
        <a:xfrm>
          <a:off x="2016224" y="576062"/>
          <a:ext cx="1431721" cy="859032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学院审核</a:t>
          </a:r>
          <a:endParaRPr lang="zh-CN" altLang="en-US" sz="2200" kern="1200" dirty="0"/>
        </a:p>
      </dsp:txBody>
      <dsp:txXfrm>
        <a:off x="2041384" y="601222"/>
        <a:ext cx="1381401" cy="808712"/>
      </dsp:txXfrm>
    </dsp:sp>
    <dsp:sp modelId="{8F65F577-99A0-4DD0-BFB0-ED738E490DF4}">
      <dsp:nvSpPr>
        <dsp:cNvPr id="0" name=""/>
        <dsp:cNvSpPr/>
      </dsp:nvSpPr>
      <dsp:spPr>
        <a:xfrm rot="21593607">
          <a:off x="3588281" y="826176"/>
          <a:ext cx="297512" cy="35506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3588281" y="897272"/>
        <a:ext cx="208258" cy="213040"/>
      </dsp:txXfrm>
    </dsp:sp>
    <dsp:sp modelId="{87E6D7D2-667A-4B54-8942-482134194F3C}">
      <dsp:nvSpPr>
        <dsp:cNvPr id="0" name=""/>
        <dsp:cNvSpPr/>
      </dsp:nvSpPr>
      <dsp:spPr>
        <a:xfrm>
          <a:off x="4009289" y="525250"/>
          <a:ext cx="1750880" cy="95265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国家奖学金</a:t>
          </a:r>
          <a:endParaRPr lang="zh-CN" altLang="en-US" sz="2200" kern="1200" dirty="0"/>
        </a:p>
      </dsp:txBody>
      <dsp:txXfrm>
        <a:off x="4037191" y="553152"/>
        <a:ext cx="1695076" cy="896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2722E-B1CE-4E7C-9DA8-6D87DD18C628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E2BFF-CF86-4A4D-B2AE-372F0F9C3E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21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2BFF-CF86-4A4D-B2AE-372F0F9C3E4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8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节1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7"/>
          <a:stretch/>
        </p:blipFill>
        <p:spPr>
          <a:xfrm>
            <a:off x="-44219" y="4388424"/>
            <a:ext cx="9168882" cy="24969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1906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62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0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55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79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5"/>
          <a:stretch/>
        </p:blipFill>
        <p:spPr>
          <a:xfrm>
            <a:off x="-23326" y="4531149"/>
            <a:ext cx="9144000" cy="235423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526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3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3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986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2276856"/>
            <a:ext cx="6181344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3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044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068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69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88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856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6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529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630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76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681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62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42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8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66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037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504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8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176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71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9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73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23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54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8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55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66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3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6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851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1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42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30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0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6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0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8489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53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698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085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223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38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07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E8CC-8278-479D-A2A8-485832435162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7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870" r:id="rId2"/>
    <p:sldLayoutId id="2147483825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56" r:id="rId14"/>
    <p:sldLayoutId id="2147483840" r:id="rId15"/>
    <p:sldLayoutId id="2147483841" r:id="rId16"/>
    <p:sldLayoutId id="2147483842" r:id="rId17"/>
    <p:sldLayoutId id="2147483702" r:id="rId18"/>
    <p:sldLayoutId id="2147483913" r:id="rId19"/>
    <p:sldLayoutId id="2147483914" r:id="rId20"/>
    <p:sldLayoutId id="2147483915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E890-BB79-457F-8C95-55E402C1A33B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97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69" r:id="rId2"/>
    <p:sldLayoutId id="2147483864" r:id="rId3"/>
    <p:sldLayoutId id="2147483865" r:id="rId4"/>
    <p:sldLayoutId id="2147483866" r:id="rId5"/>
    <p:sldLayoutId id="2147483867" r:id="rId6"/>
    <p:sldLayoutId id="214748386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7037-7B1F-4E90-B00A-AAE75D1DB9A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7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43" r:id="rId12"/>
    <p:sldLayoutId id="214748384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1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ywxt.gxzz.haedu.cn/Home/SignI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wxt.gxzz.haedu.cn/Home/SignI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908720"/>
            <a:ext cx="7295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河南省高校学生资助系统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操作培训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36163" y="5877272"/>
            <a:ext cx="3067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学生资助服务中心</a:t>
            </a:r>
            <a:endParaRPr lang="en-US" altLang="zh-C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二〇一八年九月</a:t>
            </a:r>
            <a:endParaRPr lang="zh-CN" altLang="en-US" sz="2400" b="1" dirty="0"/>
          </a:p>
        </p:txBody>
      </p:sp>
      <p:pic>
        <p:nvPicPr>
          <p:cNvPr id="6" name="内容占位符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8586" y="0"/>
            <a:ext cx="231976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/>
          <a:stretch/>
        </p:blipFill>
        <p:spPr>
          <a:xfrm>
            <a:off x="179512" y="172640"/>
            <a:ext cx="3863662" cy="6626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-1259"/>
          <a:stretch/>
        </p:blipFill>
        <p:spPr>
          <a:xfrm>
            <a:off x="4716016" y="179512"/>
            <a:ext cx="3863662" cy="6640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412776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65701" y="1124744"/>
            <a:ext cx="1846659" cy="396044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圆角矩形标注 8"/>
          <p:cNvSpPr/>
          <p:nvPr/>
        </p:nvSpPr>
        <p:spPr>
          <a:xfrm>
            <a:off x="258366" y="2348880"/>
            <a:ext cx="1714500" cy="864096"/>
          </a:xfrm>
          <a:prstGeom prst="wedgeRoundRectCallout">
            <a:avLst>
              <a:gd name="adj1" fmla="val -10700"/>
              <a:gd name="adj2" fmla="val -9094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6.</a:t>
            </a:r>
            <a:r>
              <a:rPr lang="zh-CN" altLang="en-US" dirty="0" smtClean="0">
                <a:solidFill>
                  <a:srgbClr val="C00000"/>
                </a:solidFill>
              </a:rPr>
              <a:t>家庭成员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203848" y="764704"/>
            <a:ext cx="1800200" cy="9204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923928" y="379684"/>
            <a:ext cx="3744416" cy="5550360"/>
            <a:chOff x="2267744" y="1484784"/>
            <a:chExt cx="3456714" cy="4974296"/>
          </a:xfrm>
        </p:grpSpPr>
        <p:grpSp>
          <p:nvGrpSpPr>
            <p:cNvPr id="5" name="组合 4"/>
            <p:cNvGrpSpPr/>
            <p:nvPr/>
          </p:nvGrpSpPr>
          <p:grpSpPr>
            <a:xfrm>
              <a:off x="2267744" y="1484784"/>
              <a:ext cx="3394459" cy="4974296"/>
              <a:chOff x="2699792" y="1340768"/>
              <a:chExt cx="3394459" cy="4974296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1" b="13144"/>
              <a:stretch/>
            </p:blipFill>
            <p:spPr>
              <a:xfrm>
                <a:off x="2699792" y="1340768"/>
                <a:ext cx="3384376" cy="4974296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131840" y="2276872"/>
                <a:ext cx="29624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4427984" y="3212976"/>
              <a:ext cx="1296474" cy="1188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2606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学籍变更</a:t>
            </a:r>
          </a:p>
        </p:txBody>
      </p:sp>
    </p:spTree>
    <p:extLst>
      <p:ext uri="{BB962C8B-B14F-4D97-AF65-F5344CB8AC3E}">
        <p14:creationId xmlns:p14="http://schemas.microsoft.com/office/powerpoint/2010/main" val="26204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6" b="10787"/>
          <a:stretch/>
        </p:blipFill>
        <p:spPr>
          <a:xfrm>
            <a:off x="4932040" y="1359623"/>
            <a:ext cx="3429000" cy="5202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4877144"/>
            <a:ext cx="2643206" cy="147732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学生点击学籍信息变动，根据系统提示选择学籍变动类型并选择现在实际所在院系专业班级，并如实填写变更事由。</a:t>
            </a:r>
            <a:endParaRPr lang="zh-CN" altLang="en-US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9347"/>
            <a:ext cx="764386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上学年已经完善过基本信息，但新学年中出现转专业、转学院等情况，须学生进行学籍信息变更申请。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" b="45601"/>
          <a:stretch/>
        </p:blipFill>
        <p:spPr>
          <a:xfrm>
            <a:off x="539552" y="1321530"/>
            <a:ext cx="3429000" cy="3533934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3419872" y="1700808"/>
            <a:ext cx="1368152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4784592" y="4855464"/>
            <a:ext cx="1083552" cy="2737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82660" y="1412776"/>
            <a:ext cx="1569660" cy="187220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532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001000" cy="1055688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2.3 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困难认定申请及审核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 smtClean="0">
                <a:latin typeface="黑体" pitchFamily="49" charset="-122"/>
                <a:ea typeface="黑体" pitchFamily="49" charset="-122"/>
              </a:rPr>
            </a:b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95736" y="1154526"/>
            <a:ext cx="3384376" cy="4974296"/>
            <a:chOff x="2363515" y="1340768"/>
            <a:chExt cx="3384376" cy="4974296"/>
          </a:xfrm>
        </p:grpSpPr>
        <p:grpSp>
          <p:nvGrpSpPr>
            <p:cNvPr id="6" name="组合 5"/>
            <p:cNvGrpSpPr/>
            <p:nvPr/>
          </p:nvGrpSpPr>
          <p:grpSpPr>
            <a:xfrm>
              <a:off x="2363515" y="1340768"/>
              <a:ext cx="3384376" cy="4974296"/>
              <a:chOff x="4644008" y="1262562"/>
              <a:chExt cx="3384376" cy="497429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1" b="13144"/>
              <a:stretch/>
            </p:blipFill>
            <p:spPr>
              <a:xfrm>
                <a:off x="4644008" y="1262562"/>
                <a:ext cx="3384376" cy="497429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065973" y="2204864"/>
                <a:ext cx="29624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407466" y="3068960"/>
              <a:ext cx="1296474" cy="1188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圆角矩形标注 4"/>
          <p:cNvSpPr/>
          <p:nvPr/>
        </p:nvSpPr>
        <p:spPr>
          <a:xfrm>
            <a:off x="5796136" y="1674072"/>
            <a:ext cx="2664296" cy="1584176"/>
          </a:xfrm>
          <a:prstGeom prst="wedgeRoundRectCallout">
            <a:avLst>
              <a:gd name="adj1" fmla="val -85012"/>
              <a:gd name="adj2" fmla="val 3190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基本信息学院审批通过后，申请国家励志奖学金、助学金的学生须登录系统进行困难认定信息填写。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88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3980" r="3352" b="26773"/>
          <a:stretch/>
        </p:blipFill>
        <p:spPr>
          <a:xfrm>
            <a:off x="5148064" y="1196752"/>
            <a:ext cx="2971800" cy="438795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19808" y="477840"/>
            <a:ext cx="3240360" cy="5599364"/>
            <a:chOff x="1119808" y="477840"/>
            <a:chExt cx="3240360" cy="55993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" b="11334"/>
            <a:stretch/>
          </p:blipFill>
          <p:spPr>
            <a:xfrm>
              <a:off x="1119808" y="477840"/>
              <a:ext cx="3240360" cy="55993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09456" y="1124744"/>
              <a:ext cx="180020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600" dirty="0" smtClean="0"/>
            </a:p>
            <a:p>
              <a:endParaRPr lang="en-US" altLang="zh-CN" sz="1600" dirty="0"/>
            </a:p>
            <a:p>
              <a:endParaRPr lang="en-US" altLang="zh-CN" sz="1600" dirty="0" smtClean="0"/>
            </a:p>
            <a:p>
              <a:endParaRPr lang="zh-CN" altLang="en-US" sz="1600" dirty="0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V="1">
            <a:off x="3809656" y="2924944"/>
            <a:ext cx="2138880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个人文件夹\qq\992174459\Image\C2C\AB84F61466253047DC34E2FE47681B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b="50523"/>
          <a:stretch/>
        </p:blipFill>
        <p:spPr bwMode="auto">
          <a:xfrm>
            <a:off x="5076056" y="1556792"/>
            <a:ext cx="3707904" cy="45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39552" y="1605670"/>
            <a:ext cx="3600400" cy="4726780"/>
            <a:chOff x="747628" y="1905828"/>
            <a:chExt cx="3320316" cy="4726780"/>
          </a:xfrm>
        </p:grpSpPr>
        <p:pic>
          <p:nvPicPr>
            <p:cNvPr id="4097" name="Picture 1" descr="D:\个人文件夹\qq\992174459\Image\C2C\349EE3C163A82555FB29368FE41048C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03" b="27457"/>
            <a:stretch/>
          </p:blipFill>
          <p:spPr bwMode="auto">
            <a:xfrm>
              <a:off x="747628" y="1905828"/>
              <a:ext cx="3320316" cy="472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751108" y="3284984"/>
              <a:ext cx="1125427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11663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学生提交困难认定申请并通过学院审核后，可在线进行国家      励志奖学金、助学金申请（国家奖学金申请不需要困难认定）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26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783771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三、学院对学生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信息审核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操作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zhai\AppData\Roaming\Tencent\Users\1304929885\QQ\WinTemp\RichOle\90F%LMRJTHWSFBUO5}9R($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908720"/>
            <a:ext cx="9116568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1133893"/>
            <a:ext cx="408927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16632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 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学院首先要对学生基本信息进行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审核。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41376" y="1497003"/>
            <a:ext cx="7416824" cy="3048000"/>
            <a:chOff x="1641376" y="1679848"/>
            <a:chExt cx="7416824" cy="3048000"/>
          </a:xfrm>
        </p:grpSpPr>
        <p:pic>
          <p:nvPicPr>
            <p:cNvPr id="1028" name="Picture 4" descr="C:\Users\zhai\AppData\Roaming\Tencent\Users\17213831\QQ\WinTemp\RichOle\O}A_OPR5_`@A[)IKN4V[G[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376" y="1679848"/>
              <a:ext cx="7416824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82660" y="4527792"/>
              <a:ext cx="36004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7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6176" y="4509903"/>
              <a:ext cx="64807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7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83968" y="4509905"/>
              <a:ext cx="936104" cy="2179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33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4932040" cy="764704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 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学院对学籍异动同学进行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审核。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1986" y="4209037"/>
            <a:ext cx="72008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700" dirty="0"/>
          </a:p>
        </p:txBody>
      </p:sp>
      <p:pic>
        <p:nvPicPr>
          <p:cNvPr id="2049" name="Picture 1" descr="C:\Users\zhai\AppData\Roaming\Tencent\Users\992174459\QQ\WinTemp\RichOle\6K)`@}Z}RG`]V%[M72FZ6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" y="692696"/>
            <a:ext cx="9129954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5704" y="3573016"/>
            <a:ext cx="2016224" cy="1872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hai\AppData\Roaming\Tencent\Users\992174459\QQ\WinTemp\RichOle\{6{ZP7J6JS_OLV[127HSQB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61"/>
          <a:stretch/>
        </p:blipFill>
        <p:spPr bwMode="auto">
          <a:xfrm>
            <a:off x="0" y="1484784"/>
            <a:ext cx="4546263" cy="156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12" y="21704"/>
            <a:ext cx="8804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3.3 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学院对填写困难认定的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进行困难等级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认定（特殊困难、困难、一般困难），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对相同困难等级学生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批量认定审批。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47664" y="1803696"/>
            <a:ext cx="7452320" cy="3599794"/>
            <a:chOff x="1696128" y="1662574"/>
            <a:chExt cx="7452320" cy="3599794"/>
          </a:xfrm>
        </p:grpSpPr>
        <p:pic>
          <p:nvPicPr>
            <p:cNvPr id="5" name="Picture 3" descr="C:\Users\zhai\AppData\Roaming\Tencent\Users\992174459\QQ\WinTemp\RichOle\I5YA)E48`PCVDT]6]W74K~R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6" b="15105"/>
            <a:stretch/>
          </p:blipFill>
          <p:spPr bwMode="auto">
            <a:xfrm>
              <a:off x="1696128" y="1662574"/>
              <a:ext cx="7452320" cy="359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876836" y="4872054"/>
              <a:ext cx="83106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5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8900" y="4872054"/>
              <a:ext cx="36004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0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00"/>
            <a:ext cx="9144000" cy="2565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副标题 4"/>
          <p:cNvSpPr txBox="1">
            <a:spLocks/>
          </p:cNvSpPr>
          <p:nvPr/>
        </p:nvSpPr>
        <p:spPr>
          <a:xfrm>
            <a:off x="1979712" y="1196752"/>
            <a:ext cx="6184776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一、高校学生资助系统基本流程介绍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二、学生账户登录及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基本操作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学院对学生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信息审核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操作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179512" y="116632"/>
            <a:ext cx="231976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zhai\AppData\Roaming\Tencent\Users\992174459\QQ\WinTemp\RichOle\Z)Z25$`8~]PG1R[Q]T3J4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8" y="1949008"/>
            <a:ext cx="4355976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zhai\AppData\Roaming\Tencent\Users\992174459\QQ\WinTemp\RichOle\]2HRA5Y%QL2_0SR1{RPH15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2"/>
          <a:stretch/>
        </p:blipFill>
        <p:spPr bwMode="auto">
          <a:xfrm>
            <a:off x="1562505" y="2219698"/>
            <a:ext cx="7596335" cy="319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3.4 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国家奖学金、国家励志奖学金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进行批量审核通过。</a:t>
            </a:r>
          </a:p>
          <a:p>
            <a:pPr>
              <a:defRPr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国家助学金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需首先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批量选中学生数据进行批量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“调整档次”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以确定学生受助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档次。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批量调整档次后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，再进行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批量审核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通过。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defRPr/>
            </a:pP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33193" y="0"/>
            <a:ext cx="2826184" cy="10527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824" y="270892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ct val="150000"/>
              </a:lnSpc>
            </a:pPr>
            <a:r>
              <a:rPr lang="zh-CN" altLang="en-US" sz="4800" spc="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谢谢大家！</a:t>
            </a:r>
            <a:endParaRPr lang="zh-CN" altLang="en-US" sz="4800" spc="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76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00"/>
            <a:ext cx="9144000" cy="256540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042905647"/>
              </p:ext>
            </p:extLst>
          </p:nvPr>
        </p:nvGraphicFramePr>
        <p:xfrm>
          <a:off x="467544" y="764704"/>
          <a:ext cx="8172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1547664" y="2636912"/>
          <a:ext cx="5760640" cy="200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0" y="188640"/>
            <a:ext cx="8748464" cy="66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一、高校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  <a:cs typeface="+mj-cs"/>
              </a:rPr>
              <a:t>学生资助系统</a:t>
            </a:r>
            <a:r>
              <a:rPr kumimoji="0" lang="zh-C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基本流程介绍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1745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438C9-8C74-460C-A961-864E7887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6EC17-8037-4106-A7B5-A2CF10321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57663-DB0F-405A-82D3-3C93F92EC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169EB-8957-4D69-8B10-8D8B47006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16B98-FD1D-4844-AD97-DA7A53F4B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FD19DC-1C4D-4968-9620-10888AF6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777966-8C0F-4E69-B55A-2B8A7776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2C312-6342-449E-9ADD-1048F2A05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43ECB-7226-45FF-AF28-67B0C4F4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F118A9-1FC8-4170-ACB7-9A18848A1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76F118A9-1FC8-4170-ACB7-9A18848A1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49487A-EFA3-4DEF-918F-980043174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0749487A-EFA3-4DEF-918F-980043174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53BC07-8120-4E40-97D0-382B92AA1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8953BC07-8120-4E40-97D0-382B92AA1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65F577-99A0-4DD0-BFB0-ED738E490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8F65F577-99A0-4DD0-BFB0-ED738E490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E6D7D2-667A-4B54-8942-482134194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87E6D7D2-667A-4B54-8942-482134194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5616624" cy="864096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高校用户及学生用户登录网址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subTitle" idx="1"/>
          </p:nvPr>
        </p:nvSpPr>
        <p:spPr>
          <a:xfrm>
            <a:off x="3059832" y="1546528"/>
            <a:ext cx="5256584" cy="1728192"/>
          </a:xfrm>
          <a:ln>
            <a:noFill/>
          </a:ln>
        </p:spPr>
        <p:txBody>
          <a:bodyPr>
            <a:normAutofit fontScale="32500" lnSpcReduction="20000"/>
          </a:bodyPr>
          <a:lstStyle/>
          <a:p>
            <a:endParaRPr lang="en-US" altLang="zh-CN" sz="7400" dirty="0" smtClean="0">
              <a:latin typeface="+mn-ea"/>
            </a:endParaRPr>
          </a:p>
          <a:p>
            <a:pPr algn="l"/>
            <a:r>
              <a:rPr lang="zh-CN" altLang="en-US" sz="7400" dirty="0" smtClean="0">
                <a:solidFill>
                  <a:schemeClr val="tx1"/>
                </a:solidFill>
                <a:latin typeface="+mn-ea"/>
              </a:rPr>
              <a:t>高校用户：</a:t>
            </a:r>
            <a:endParaRPr lang="en-US" altLang="zh-CN" sz="7400" dirty="0" smtClean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zh-CN" sz="7400" dirty="0" smtClean="0">
                <a:hlinkClick r:id="rId2"/>
              </a:rPr>
              <a:t>http://ywxt.gxzz.haedu.cn/Home/SignIn</a:t>
            </a:r>
            <a:endParaRPr lang="en-US" altLang="zh-CN" sz="7400" dirty="0" smtClean="0"/>
          </a:p>
        </p:txBody>
      </p:sp>
      <p:pic>
        <p:nvPicPr>
          <p:cNvPr id="6" name="Picture 2" descr="http://p2.so.qhmsg.com/t01d42a8b902fb90cc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6" y="4005064"/>
            <a:ext cx="1227514" cy="12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01.jituwang.com/161108/257309-16110QQ120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17093" r="11923" b="32969"/>
          <a:stretch/>
        </p:blipFill>
        <p:spPr bwMode="auto">
          <a:xfrm>
            <a:off x="899592" y="1700808"/>
            <a:ext cx="1541124" cy="10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3264" y="3422276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学生用户：</a:t>
            </a:r>
            <a:endParaRPr lang="en-US" altLang="zh-CN" sz="2400" dirty="0"/>
          </a:p>
          <a:p>
            <a:r>
              <a:rPr lang="zh-CN" altLang="en-US" sz="2400" dirty="0" smtClean="0"/>
              <a:t>方式一：手机浏览器登录</a:t>
            </a:r>
            <a:r>
              <a:rPr lang="en-US" altLang="zh-CN" sz="2400" dirty="0" smtClean="0">
                <a:hlinkClick r:id="rId2"/>
              </a:rPr>
              <a:t>http</a:t>
            </a:r>
            <a:r>
              <a:rPr lang="en-US" altLang="zh-CN" sz="2400" dirty="0">
                <a:hlinkClick r:id="rId2"/>
              </a:rPr>
              <a:t>://gxzz.haedu.cn/</a:t>
            </a:r>
          </a:p>
          <a:p>
            <a:r>
              <a:rPr lang="zh-CN" altLang="en-US" sz="2400" dirty="0" smtClean="0"/>
              <a:t>方式二：微信扫码登录</a:t>
            </a:r>
            <a:endParaRPr lang="en-US" altLang="zh-CN" sz="2400" dirty="0" smtClean="0">
              <a:hlinkClick r:id="rId2"/>
            </a:endParaRPr>
          </a:p>
          <a:p>
            <a:r>
              <a:rPr lang="zh-CN" altLang="zh-CN" sz="2400" dirty="0"/>
              <a:t>学校代码：</a:t>
            </a:r>
            <a:r>
              <a:rPr lang="en-US" altLang="zh-CN" sz="2400" dirty="0" smtClean="0"/>
              <a:t>10476</a:t>
            </a:r>
            <a:endParaRPr lang="en-US" altLang="zh-CN" sz="2400" dirty="0" smtClean="0">
              <a:hlinkClick r:id="rId2"/>
            </a:endParaRPr>
          </a:p>
          <a:p>
            <a:r>
              <a:rPr lang="zh-CN" altLang="en-US" sz="2400" dirty="0" smtClean="0"/>
              <a:t>初始密码：身份证后六位（末尾</a:t>
            </a:r>
            <a:r>
              <a:rPr lang="en-US" altLang="zh-CN" sz="2400" dirty="0" smtClean="0"/>
              <a:t>X</a:t>
            </a:r>
            <a:r>
              <a:rPr lang="zh-CN" altLang="en-US" sz="2400" dirty="0" smtClean="0"/>
              <a:t>大写）</a:t>
            </a:r>
            <a:endParaRPr lang="en-US" altLang="zh-CN" sz="2400" dirty="0" smtClean="0"/>
          </a:p>
          <a:p>
            <a:endParaRPr lang="zh-CN" altLang="en-US" dirty="0"/>
          </a:p>
        </p:txBody>
      </p:sp>
      <p:pic>
        <p:nvPicPr>
          <p:cNvPr id="7" name="图片 6" descr="C:\Users\zhai\AppData\Roaming\Tencent\Users\17213831\QQ\WinTemp\RichOle\J]0LJT~NGZI4E{_$ZHE`%DV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1300163" cy="1186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1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+mj-cs"/>
              </a:rPr>
              <a:t>二、学生账户登录及</a:t>
            </a:r>
            <a:r>
              <a:rPr lang="zh-CN" altLang="en-US" sz="36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+mj-cs"/>
              </a:rPr>
              <a:t>基本操作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43908"/>
            <a:ext cx="3452618" cy="4990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0272" y="264313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10476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3475" y="1484784"/>
            <a:ext cx="33005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学生系统登录方式：</a:t>
            </a:r>
            <a:endParaRPr lang="en-US" altLang="zh-CN" dirty="0"/>
          </a:p>
          <a:p>
            <a:r>
              <a:rPr lang="zh-CN" altLang="en-US" dirty="0"/>
              <a:t>方式一：手机浏览器登录</a:t>
            </a:r>
            <a:r>
              <a:rPr lang="en-US" altLang="zh-CN" dirty="0">
                <a:hlinkClick r:id="rId3"/>
              </a:rPr>
              <a:t>http://gxzz.haedu.cn</a:t>
            </a:r>
            <a:r>
              <a:rPr lang="en-US" altLang="zh-CN" dirty="0" smtClean="0">
                <a:hlinkClick r:id="rId3"/>
              </a:rPr>
              <a:t>/</a:t>
            </a:r>
          </a:p>
          <a:p>
            <a:endParaRPr lang="en-US" altLang="zh-CN" dirty="0">
              <a:hlinkClick r:id="rId3"/>
            </a:endParaRPr>
          </a:p>
          <a:p>
            <a:r>
              <a:rPr lang="zh-CN" altLang="en-US" dirty="0"/>
              <a:t>方式二：微信扫码登录</a:t>
            </a:r>
            <a:endParaRPr lang="en-US" altLang="zh-CN" dirty="0">
              <a:hlinkClick r:id="rId3"/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zh-CN" dirty="0" smtClean="0"/>
              <a:t>学校</a:t>
            </a:r>
            <a:r>
              <a:rPr lang="zh-CN" altLang="zh-CN" dirty="0"/>
              <a:t>代码：</a:t>
            </a:r>
            <a:r>
              <a:rPr lang="en-US" altLang="zh-CN" dirty="0" smtClean="0"/>
              <a:t>10476</a:t>
            </a:r>
            <a:endParaRPr lang="en-US" altLang="zh-CN" dirty="0">
              <a:hlinkClick r:id="rId3"/>
            </a:endParaRPr>
          </a:p>
          <a:p>
            <a:r>
              <a:rPr lang="zh-CN" altLang="en-US" dirty="0" smtClean="0"/>
              <a:t>初始密码：身份证</a:t>
            </a:r>
            <a:r>
              <a:rPr lang="zh-CN" altLang="en-US" dirty="0"/>
              <a:t>后六位（末尾</a:t>
            </a:r>
            <a:r>
              <a:rPr lang="en-US" altLang="zh-CN" dirty="0"/>
              <a:t>X</a:t>
            </a:r>
            <a:r>
              <a:rPr lang="zh-CN" altLang="en-US" dirty="0"/>
              <a:t>大写）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3" name="图片 12" descr="C:\Users\zhai\AppData\Roaming\Tencent\Users\17213831\QQ\WinTemp\RichOle\J]0LJT~NGZI4E{_$ZHE`%DV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80" y="3012466"/>
            <a:ext cx="1300163" cy="1186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"/>
          <a:stretch/>
        </p:blipFill>
        <p:spPr>
          <a:xfrm>
            <a:off x="539552" y="1340768"/>
            <a:ext cx="3227975" cy="50269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/>
          <a:stretch/>
        </p:blipFill>
        <p:spPr>
          <a:xfrm>
            <a:off x="4825712" y="1024863"/>
            <a:ext cx="3384376" cy="5154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760" y="1850264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4857728" y="2564904"/>
            <a:ext cx="938408" cy="103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28" y="257953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 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学生基本信息填写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47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b="10900"/>
          <a:stretch/>
        </p:blipFill>
        <p:spPr>
          <a:xfrm>
            <a:off x="4932040" y="404664"/>
            <a:ext cx="3429000" cy="5955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0001" y="404664"/>
            <a:ext cx="1846659" cy="543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/>
          <a:stretch/>
        </p:blipFill>
        <p:spPr>
          <a:xfrm>
            <a:off x="179512" y="188640"/>
            <a:ext cx="3863662" cy="65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727636"/>
            <a:ext cx="2123658" cy="543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0" name="圆角矩形标注 9"/>
          <p:cNvSpPr/>
          <p:nvPr/>
        </p:nvSpPr>
        <p:spPr>
          <a:xfrm>
            <a:off x="7031852" y="295588"/>
            <a:ext cx="1714500" cy="864096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1.</a:t>
            </a:r>
            <a:r>
              <a:rPr lang="zh-CN" altLang="en-US" dirty="0" smtClean="0">
                <a:solidFill>
                  <a:srgbClr val="C00000"/>
                </a:solidFill>
              </a:rPr>
              <a:t>基本信息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95536" y="3470788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95536" y="4119352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48680" y="4581128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48680" y="5157192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48680" y="5661248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95536" y="6161428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 b="43475"/>
          <a:stretch/>
        </p:blipFill>
        <p:spPr>
          <a:xfrm>
            <a:off x="263905" y="30896"/>
            <a:ext cx="3804039" cy="3614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1679" y="1167779"/>
            <a:ext cx="1846659" cy="163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endParaRPr lang="en-US" altLang="zh-CN" dirty="0" smtClean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1907704" y="1196752"/>
            <a:ext cx="2016224" cy="1293443"/>
          </a:xfrm>
          <a:prstGeom prst="wedgeRoundRectCallout">
            <a:avLst>
              <a:gd name="adj1" fmla="val -60101"/>
              <a:gd name="adj2" fmla="val 2801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2.</a:t>
            </a:r>
            <a:r>
              <a:rPr lang="zh-CN" altLang="en-US" dirty="0" smtClean="0">
                <a:solidFill>
                  <a:srgbClr val="C00000"/>
                </a:solidFill>
              </a:rPr>
              <a:t>机构信息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66800"/>
          <a:stretch/>
        </p:blipFill>
        <p:spPr>
          <a:xfrm>
            <a:off x="179512" y="3789040"/>
            <a:ext cx="3863662" cy="2016224"/>
          </a:xfrm>
          <a:prstGeom prst="rect">
            <a:avLst/>
          </a:prstGeom>
        </p:spPr>
      </p:pic>
      <p:sp>
        <p:nvSpPr>
          <p:cNvPr id="19" name="圆角矩形标注 18"/>
          <p:cNvSpPr/>
          <p:nvPr/>
        </p:nvSpPr>
        <p:spPr>
          <a:xfrm>
            <a:off x="1763688" y="5445224"/>
            <a:ext cx="2016224" cy="1293443"/>
          </a:xfrm>
          <a:prstGeom prst="wedgeRoundRectCallout">
            <a:avLst>
              <a:gd name="adj1" fmla="val 14011"/>
              <a:gd name="adj2" fmla="val -737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3.</a:t>
            </a:r>
            <a:r>
              <a:rPr lang="zh-CN" altLang="en-US" dirty="0" smtClean="0">
                <a:solidFill>
                  <a:srgbClr val="C00000"/>
                </a:solidFill>
              </a:rPr>
              <a:t>特殊情况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72000" y="116632"/>
            <a:ext cx="3863662" cy="6368736"/>
            <a:chOff x="4572000" y="116632"/>
            <a:chExt cx="3863662" cy="636873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1" b="3333"/>
            <a:stretch/>
          </p:blipFill>
          <p:spPr>
            <a:xfrm>
              <a:off x="4572000" y="116632"/>
              <a:ext cx="3863662" cy="636873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868144" y="800708"/>
              <a:ext cx="2400657" cy="540060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endParaRPr lang="en-US" altLang="zh-CN" dirty="0" smtClean="0"/>
            </a:p>
            <a:p>
              <a:endParaRPr lang="en-US" altLang="zh-CN" dirty="0"/>
            </a:p>
            <a:p>
              <a:endParaRPr lang="en-US" altLang="zh-CN" dirty="0" smtClean="0"/>
            </a:p>
            <a:p>
              <a:endParaRPr lang="en-US" altLang="zh-CN" dirty="0"/>
            </a:p>
            <a:p>
              <a:endParaRPr lang="en-US" altLang="zh-CN" dirty="0" smtClean="0"/>
            </a:p>
            <a:p>
              <a:endParaRPr lang="en-US" altLang="zh-CN" dirty="0"/>
            </a:p>
            <a:p>
              <a:endParaRPr lang="en-US" altLang="zh-CN" dirty="0" smtClean="0"/>
            </a:p>
            <a:p>
              <a:endParaRPr lang="zh-CN" altLang="en-US" dirty="0"/>
            </a:p>
          </p:txBody>
        </p:sp>
      </p:grpSp>
      <p:sp>
        <p:nvSpPr>
          <p:cNvPr id="8" name="圆角矩形标注 7"/>
          <p:cNvSpPr/>
          <p:nvPr/>
        </p:nvSpPr>
        <p:spPr>
          <a:xfrm>
            <a:off x="7236296" y="1411425"/>
            <a:ext cx="1714500" cy="864096"/>
          </a:xfrm>
          <a:prstGeom prst="wedgeRoundRectCallout">
            <a:avLst>
              <a:gd name="adj1" fmla="val -62134"/>
              <a:gd name="adj2" fmla="val 312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4.</a:t>
            </a:r>
            <a:r>
              <a:rPr lang="zh-CN" altLang="en-US" dirty="0" smtClean="0">
                <a:solidFill>
                  <a:srgbClr val="C00000"/>
                </a:solidFill>
              </a:rPr>
              <a:t>联系方式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 b="10829"/>
          <a:stretch/>
        </p:blipFill>
        <p:spPr>
          <a:xfrm>
            <a:off x="2051720" y="188640"/>
            <a:ext cx="3240360" cy="5816584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179512" y="116632"/>
            <a:ext cx="1714500" cy="864096"/>
          </a:xfrm>
          <a:prstGeom prst="wedgeRoundRectCallout">
            <a:avLst>
              <a:gd name="adj1" fmla="val 69300"/>
              <a:gd name="adj2" fmla="val 1805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5.</a:t>
            </a:r>
            <a:r>
              <a:rPr lang="zh-CN" altLang="en-US" dirty="0" smtClean="0">
                <a:solidFill>
                  <a:srgbClr val="C00000"/>
                </a:solidFill>
              </a:rPr>
              <a:t>家庭情况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340768"/>
            <a:ext cx="1015663" cy="252028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5280" y="1391552"/>
            <a:ext cx="258922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户口本上的人口数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5280" y="1844824"/>
            <a:ext cx="555921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劳动人口数填写家庭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岁以上，除在校就读学生外，家庭可就业、参加劳动的人口数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2852936"/>
            <a:ext cx="540691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赡养人口数填写家庭中男性成员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岁以上，女性成员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55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岁以上，无其他经济来源、完全依靠就业者供养的人口数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531864"/>
            <a:ext cx="540691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人均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年收入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家庭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年收入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人口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462" y="1916832"/>
            <a:ext cx="1993257" cy="2153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失业人口数一般为城镇户口学生填写，填写家庭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岁以上，除在校就读学生外，男性成员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岁以下，女性成员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55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岁以下，有工作能力，要求就业而未能就业的人口数。务农不属于失业</a:t>
            </a:r>
            <a:r>
              <a:rPr lang="zh-CN" altLang="en-US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195736" y="2780928"/>
            <a:ext cx="360040" cy="943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主题1">
  <a:themeElements>
    <a:clrScheme name="凸显">
      <a:dk1>
        <a:sysClr val="windowText" lastClr="000000"/>
      </a:dk1>
      <a:lt1>
        <a:sysClr val="window" lastClr="CCE8C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1411</TotalTime>
  <Words>541</Words>
  <Application>Microsoft Office PowerPoint</Application>
  <PresentationFormat>全屏显示(4:3)</PresentationFormat>
  <Paragraphs>94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自定义设计方案</vt:lpstr>
      <vt:lpstr>3_自定义设计方案</vt:lpstr>
      <vt:lpstr>2_自定义设计方案</vt:lpstr>
      <vt:lpstr>主题1</vt:lpstr>
      <vt:lpstr>1_Office 主题</vt:lpstr>
      <vt:lpstr>Office 主题</vt:lpstr>
      <vt:lpstr>PowerPoint 演示文稿</vt:lpstr>
      <vt:lpstr>PowerPoint 演示文稿</vt:lpstr>
      <vt:lpstr>PowerPoint 演示文稿</vt:lpstr>
      <vt:lpstr>高校用户及学生用户登录网址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 困难认定申请及审核 </vt:lpstr>
      <vt:lpstr>PowerPoint 演示文稿</vt:lpstr>
      <vt:lpstr>PowerPoint 演示文稿</vt:lpstr>
      <vt:lpstr>三、学院对学生信息审核操作</vt:lpstr>
      <vt:lpstr>PowerPoint 演示文稿</vt:lpstr>
      <vt:lpstr>3.2 学院对学籍异动同学进行审核。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新版资助系统操作培训</dc:title>
  <dc:creator>Administrator</dc:creator>
  <cp:lastModifiedBy>zhai</cp:lastModifiedBy>
  <cp:revision>192</cp:revision>
  <dcterms:created xsi:type="dcterms:W3CDTF">2015-09-19T01:43:09Z</dcterms:created>
  <dcterms:modified xsi:type="dcterms:W3CDTF">2018-09-14T00:32:37Z</dcterms:modified>
</cp:coreProperties>
</file>